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4"/>
  </p:notesMasterIdLst>
  <p:sldIdLst>
    <p:sldId id="340" r:id="rId2"/>
    <p:sldId id="369" r:id="rId3"/>
    <p:sldId id="310" r:id="rId4"/>
    <p:sldId id="353" r:id="rId5"/>
    <p:sldId id="337" r:id="rId6"/>
    <p:sldId id="266" r:id="rId7"/>
    <p:sldId id="333" r:id="rId8"/>
    <p:sldId id="334" r:id="rId9"/>
    <p:sldId id="335" r:id="rId10"/>
    <p:sldId id="341" r:id="rId11"/>
    <p:sldId id="367" r:id="rId12"/>
    <p:sldId id="332" r:id="rId13"/>
    <p:sldId id="342" r:id="rId14"/>
    <p:sldId id="331" r:id="rId15"/>
    <p:sldId id="343" r:id="rId16"/>
    <p:sldId id="360" r:id="rId17"/>
    <p:sldId id="366" r:id="rId18"/>
    <p:sldId id="362" r:id="rId19"/>
    <p:sldId id="352" r:id="rId20"/>
    <p:sldId id="364" r:id="rId21"/>
    <p:sldId id="346" r:id="rId22"/>
    <p:sldId id="345" r:id="rId23"/>
    <p:sldId id="348" r:id="rId24"/>
    <p:sldId id="347" r:id="rId25"/>
    <p:sldId id="351" r:id="rId26"/>
    <p:sldId id="357" r:id="rId27"/>
    <p:sldId id="356" r:id="rId28"/>
    <p:sldId id="354" r:id="rId29"/>
    <p:sldId id="365" r:id="rId30"/>
    <p:sldId id="358" r:id="rId31"/>
    <p:sldId id="368" r:id="rId32"/>
    <p:sldId id="370" r:id="rId33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9900"/>
    <a:srgbClr val="FF0066"/>
    <a:srgbClr val="FF1D1D"/>
    <a:srgbClr val="D5973B"/>
    <a:srgbClr val="FFCC00"/>
    <a:srgbClr val="AFDC7E"/>
    <a:srgbClr val="EA0000"/>
    <a:srgbClr val="660033"/>
    <a:srgbClr val="990033"/>
    <a:srgbClr val="4F2A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8" autoAdjust="0"/>
    <p:restoredTop sz="94660"/>
  </p:normalViewPr>
  <p:slideViewPr>
    <p:cSldViewPr snapToGrid="0">
      <p:cViewPr>
        <p:scale>
          <a:sx n="60" d="100"/>
          <a:sy n="60" d="100"/>
        </p:scale>
        <p:origin x="-618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64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58A5B7-050F-4617-9728-C67505B6F1A0}" type="datetimeFigureOut">
              <a:rPr lang="pt-BR"/>
              <a:pPr>
                <a:defRPr/>
              </a:pPr>
              <a:t>31/8/2015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D33DE8-DAED-4C78-8DBD-E8AE0AE60A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508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80CC58-5BED-4C99-9740-683AE4D99A3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84749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80CC58-5BED-4C99-9740-683AE4D99A3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81430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8470-BDDC-4015-81A4-E1ED89FEDAEC}" type="slidenum">
              <a:rPr lang="pt-BR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605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8470-BDDC-4015-81A4-E1ED89FEDAEC}" type="slidenum">
              <a:rPr lang="pt-BR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299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8470-BDDC-4015-81A4-E1ED89FEDAEC}" type="slidenum">
              <a:rPr lang="pt-BR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51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22944-EBA8-4516-AC8A-0B9B0B680271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E20A61-1557-477A-8F22-624504008AF4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27D0D-6D76-4E19-9567-08C173D2B788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B243C-5C75-4C91-A368-336F841DBDBA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99390-A591-4885-835E-034D3349594E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6D561-8FCE-480A-9D2C-61C3209A9DF4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E178B-9481-49E4-A6A9-F28E55879CC9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D1307-080B-4FA1-AD3C-30EEC812829E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CA178-B42F-4822-B902-62419F462D8E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2243-7C0E-4DF6-A6F6-E05F28A8F508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CE51-38CE-4C6F-93DB-88786433A115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B23A7-2A36-41FF-9200-4938D4B670D1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EC7B1-F23B-4674-A226-6690B15F913E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76D0B-83FD-44D8-B3D1-C77653481EC3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26897-A8C5-4372-889F-6C1930A17AF6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54119-8337-491F-B765-1F3381EDA7FA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91B2F-82A4-4B96-8F57-709259FED1B2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711E1-5D9D-4B53-8AD7-99A6A8FCBC0A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52905-CD77-4446-B513-813307AE4B56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1F3AE-1363-46B6-A833-1E487DF895DA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BE38E-6665-4B03-9BCC-37A4F8D1569F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E58B1-3845-4D75-A8BA-613D01CA0D5A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4341BB-81CB-4FD7-B534-719708DFF5C8}" type="datetimeFigureOut">
              <a:rPr lang="de-DE" smtClean="0"/>
              <a:pPr>
                <a:defRPr/>
              </a:pPr>
              <a:t>31.08.2015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40EA75-9588-478E-934E-078CFCD6DE55}" type="slidenum">
              <a:rPr lang="de-DE" smtClean="0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70358" y="1368298"/>
            <a:ext cx="7494494" cy="6660776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4000" b="1" dirty="0" smtClean="0"/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5100" b="1" dirty="0">
              <a:latin typeface="Arial Black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8978" y="269151"/>
            <a:ext cx="7423569" cy="6159499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de-D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INTERDISCIPLINAR </a:t>
            </a:r>
            <a:r>
              <a:rPr lang="de-D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de-DE" sz="3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t-BR" sz="7200" b="1" dirty="0" smtClean="0">
                <a:ln w="3175">
                  <a:noFill/>
                </a:ln>
                <a:solidFill>
                  <a:srgbClr val="0070C0"/>
                </a:solidFill>
                <a:latin typeface="Chiller" panose="04020404031007020602" pitchFamily="82" charset="0"/>
              </a:rPr>
              <a:t>MOVIMENTOS,</a:t>
            </a:r>
            <a:r>
              <a:rPr lang="pt-BR" sz="7200" b="1" dirty="0" smtClean="0">
                <a:ln w="3175">
                  <a:noFill/>
                </a:ln>
                <a:latin typeface="Chiller" panose="04020404031007020602" pitchFamily="82" charset="0"/>
              </a:rPr>
              <a:t> </a:t>
            </a:r>
            <a:r>
              <a:rPr lang="pt-BR" sz="7200" b="1" dirty="0" smtClean="0">
                <a:ln w="3175">
                  <a:noFill/>
                </a:ln>
                <a:solidFill>
                  <a:srgbClr val="92D050"/>
                </a:solidFill>
                <a:latin typeface="Chiller" panose="04020404031007020602" pitchFamily="82" charset="0"/>
              </a:rPr>
              <a:t>TRANSFORMAÇÕES, </a:t>
            </a:r>
            <a:r>
              <a:rPr lang="pt-BR" sz="7200" b="1" dirty="0" smtClean="0">
                <a:ln w="3175">
                  <a:noFill/>
                </a:ln>
                <a:solidFill>
                  <a:srgbClr val="C00000"/>
                </a:solidFill>
                <a:latin typeface="Chiller" panose="04020404031007020602" pitchFamily="82" charset="0"/>
              </a:rPr>
              <a:t>POSSIBILIDADES</a:t>
            </a:r>
            <a:r>
              <a:rPr lang="pt-BR" sz="8000" b="1" dirty="0" smtClean="0">
                <a:ln w="3175">
                  <a:noFill/>
                </a:ln>
                <a:solidFill>
                  <a:srgbClr val="C00000"/>
                </a:solidFill>
                <a:latin typeface="AR BLANCA" panose="02000000000000000000" pitchFamily="2" charset="0"/>
              </a:rPr>
              <a:t/>
            </a:r>
            <a:br>
              <a:rPr lang="pt-BR" sz="8000" b="1" dirty="0" smtClean="0">
                <a:ln w="3175">
                  <a:noFill/>
                </a:ln>
                <a:solidFill>
                  <a:srgbClr val="C00000"/>
                </a:solidFill>
                <a:latin typeface="AR BLANCA" panose="02000000000000000000" pitchFamily="2" charset="0"/>
              </a:rPr>
            </a:b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Escola Municipal de Ensino Fundamental do Núcleo Habitacional Getúlio Vargas e Comunidade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n w="31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de-DE" sz="2800" dirty="0">
              <a:ln w="31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MIRELA\Desktop\GETULIO AMISETAS\DSC00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453" y="38166"/>
            <a:ext cx="3547018" cy="26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RELA\Desktop\PIBID GETULIO\FOTOS getulio\20140917_17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453" y="2401215"/>
            <a:ext cx="3565489" cy="21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ço Reservado para Conteú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403" y="4698686"/>
            <a:ext cx="2224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4" descr="getulio varga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503" y="4806992"/>
            <a:ext cx="723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3" descr="pibi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503" y="5890709"/>
            <a:ext cx="2863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83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6905" y="0"/>
            <a:ext cx="1028299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METODOLOGIA</a:t>
            </a:r>
          </a:p>
          <a:p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-Encontros semanais na escola com as quatro áreas para a realização do projeto;</a:t>
            </a: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-Discussões, leituras e reflexões teórico-práticas  e sobre os resultados obtidos NA AVALIAÇÃO DIAGNÓSTICA REALIZADA EM 2014</a:t>
            </a:r>
          </a:p>
          <a:p>
            <a:endParaRPr lang="pt-BR" sz="2000" dirty="0" smtClean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-Levantamento de ações/ intervenções/atividades a partir do diagnóstico;</a:t>
            </a: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-Organização  e escrita do Projeto a partir dos eixos do  DIAGNÓSTICO;</a:t>
            </a:r>
          </a:p>
          <a:p>
            <a:endParaRPr lang="pt-BR" sz="2000" dirty="0" smtClean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-Discussão com gestores, coordenadores pedagógicos e professores;</a:t>
            </a: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-Aplicação do Projeto: agosto a dezembro 2015;</a:t>
            </a:r>
          </a:p>
          <a:p>
            <a:endParaRPr lang="pt-BR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-Avaliação das ações e processos;</a:t>
            </a:r>
          </a:p>
          <a:p>
            <a:endParaRPr lang="pt-B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pt-B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pt-BR" sz="20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Socialização dos resultados para a comunidade escolar</a:t>
            </a:r>
          </a:p>
          <a:p>
            <a:r>
              <a:rPr lang="pt-BR" sz="2800" dirty="0">
                <a:solidFill>
                  <a:schemeClr val="accent3"/>
                </a:solidFill>
                <a:latin typeface="Arial Black" panose="020B0A04020102020204" pitchFamily="34" charset="0"/>
              </a:rPr>
              <a:t/>
            </a:r>
            <a:br>
              <a:rPr lang="pt-BR" sz="2800" dirty="0">
                <a:solidFill>
                  <a:schemeClr val="accent3"/>
                </a:solidFill>
                <a:latin typeface="Arial Black" panose="020B0A04020102020204" pitchFamily="34" charset="0"/>
              </a:rPr>
            </a:br>
            <a:endParaRPr lang="pt-BR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AVALIAÇÃO</a:t>
            </a:r>
            <a:b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Serão instrumentos de avaliação do projeto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bservação </a:t>
            </a:r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direta e acompanhamento das atividades, os registros realizados (cadernos de campo, diários, fotografias etc.)</a:t>
            </a:r>
            <a:b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Seminário Interno de avaliação (dezembro) com bolsistas, supervisores e coordenação de área) relatório </a:t>
            </a:r>
            <a:r>
              <a:rPr lang="pt-B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auto-avaliação</a:t>
            </a:r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 cada participante.</a:t>
            </a:r>
            <a:b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BOLSISTAS: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participação, responsabilidade, frequência, capacidade de organização, iniciativa, densidade teórica, integração teoria-prática </a:t>
            </a:r>
            <a:endParaRPr lang="pt-BR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52401" y="3776133"/>
            <a:ext cx="4665134" cy="2946400"/>
          </a:xfrm>
        </p:spPr>
        <p:txBody>
          <a:bodyPr/>
          <a:lstStyle/>
          <a:p>
            <a:pPr lvl="1" algn="r" rtl="0">
              <a:spcBef>
                <a:spcPct val="0"/>
              </a:spcBef>
            </a:pPr>
            <a:endParaRPr lang="pt-BR" sz="1600" dirty="0"/>
          </a:p>
        </p:txBody>
      </p:sp>
      <p:sp>
        <p:nvSpPr>
          <p:cNvPr id="21507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266267" y="0"/>
            <a:ext cx="6722532" cy="6722533"/>
          </a:xfrm>
        </p:spPr>
        <p:txBody>
          <a:bodyPr>
            <a:normAutofit fontScale="85000" lnSpcReduction="10000"/>
          </a:bodyPr>
          <a:lstStyle/>
          <a:p>
            <a:endParaRPr lang="pt-BR" sz="2400" b="1" dirty="0" smtClean="0"/>
          </a:p>
          <a:p>
            <a:endParaRPr lang="pt-BR" sz="2400" b="1" dirty="0">
              <a:solidFill>
                <a:srgbClr val="CC9900"/>
              </a:solidFill>
              <a:latin typeface="Arial Black" pitchFamily="34" charset="0"/>
            </a:endParaRPr>
          </a:p>
          <a:p>
            <a:pPr algn="l"/>
            <a:r>
              <a:rPr lang="pt-BR" sz="3000" dirty="0">
                <a:solidFill>
                  <a:schemeClr val="bg1"/>
                </a:solidFill>
                <a:latin typeface="Arial Black" pitchFamily="34" charset="0"/>
              </a:rPr>
              <a:t>DIAGNÓSTICO   </a:t>
            </a:r>
            <a:r>
              <a:rPr lang="pt-BR" sz="3000" dirty="0" smtClean="0">
                <a:solidFill>
                  <a:schemeClr val="bg1"/>
                </a:solidFill>
                <a:latin typeface="Arial Black" pitchFamily="34" charset="0"/>
              </a:rPr>
              <a:t>INTERDISCIPLINAR</a:t>
            </a:r>
          </a:p>
          <a:p>
            <a:pPr algn="l"/>
            <a:endParaRPr lang="pt-BR" sz="3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l"/>
            <a:r>
              <a:rPr lang="pt-BR" sz="2400" dirty="0" smtClean="0">
                <a:solidFill>
                  <a:srgbClr val="FF0066"/>
                </a:solidFill>
                <a:latin typeface="Arial Black" pitchFamily="34" charset="0"/>
              </a:rPr>
              <a:t>A </a:t>
            </a:r>
            <a:r>
              <a:rPr lang="pt-BR" sz="2400" dirty="0">
                <a:solidFill>
                  <a:srgbClr val="FF0066"/>
                </a:solidFill>
                <a:latin typeface="Arial Black" pitchFamily="34" charset="0"/>
              </a:rPr>
              <a:t>coleta de dados junto a alunos, professores, gestores e comunidade da escola e do bairro GV </a:t>
            </a:r>
            <a:r>
              <a:rPr lang="pt-BR" sz="2400" dirty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forneceu elementos que, associados a outras fontes, fundamentaram e subsidiaram </a:t>
            </a:r>
            <a:r>
              <a:rPr lang="pt-BR" sz="2400" dirty="0" smtClean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ações </a:t>
            </a:r>
            <a:r>
              <a:rPr lang="pt-BR" sz="2400" dirty="0" smtClean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Projeto, permitindo </a:t>
            </a:r>
            <a:r>
              <a:rPr lang="pt-BR" sz="2400" dirty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 que estas </a:t>
            </a:r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fossem ancoradas  firmemente na realidade. </a:t>
            </a:r>
          </a:p>
          <a:p>
            <a:pPr marL="0" indent="0" algn="l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Levantou dados sobre o </a:t>
            </a:r>
            <a:r>
              <a:rPr lang="pt-BR" sz="2400" b="1" dirty="0" smtClean="0">
                <a:solidFill>
                  <a:schemeClr val="bg1"/>
                </a:solidFill>
                <a:latin typeface="Arial Black" pitchFamily="34" charset="0"/>
              </a:rPr>
              <a:t>contexto histórico-social, 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pt-BR" sz="2400" b="1" dirty="0" smtClean="0">
                <a:solidFill>
                  <a:schemeClr val="bg1"/>
                </a:solidFill>
                <a:latin typeface="Arial Black" pitchFamily="34" charset="0"/>
              </a:rPr>
              <a:t>estrutura física, </a:t>
            </a:r>
            <a:r>
              <a:rPr lang="pt-BR" sz="2400" b="1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  <a:latin typeface="Arial Black" pitchFamily="34" charset="0"/>
              </a:rPr>
              <a:t>pessoal, sua organização administrativo-organizacional e pedagógica,</a:t>
            </a:r>
            <a:endParaRPr lang="pt-BR" sz="2400" b="1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 algn="l">
              <a:buNone/>
            </a:pP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Através de instrumentos como </a:t>
            </a:r>
          </a:p>
          <a:p>
            <a:pPr marL="0" indent="0" algn="l">
              <a:buNone/>
            </a:pP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entrevistas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informais, por e-mail, questionários,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observações, imagens, fotos e documentos como o  PP da escola, sites, documentos, textos.</a:t>
            </a:r>
          </a:p>
          <a:p>
            <a:pPr marL="0" indent="0" algn="l">
              <a:buNone/>
            </a:pP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</a:p>
          <a:p>
            <a:pPr marL="0" indent="0" algn="l">
              <a:buNone/>
            </a:pPr>
            <a:endParaRPr lang="pt-BR" sz="24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0" indent="0" algn="l">
              <a:buNone/>
            </a:pPr>
            <a:endParaRPr lang="pt-BR" sz="24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0042" cy="35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90228"/>
            <a:ext cx="4950042" cy="35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1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433136"/>
            <a:ext cx="11085096" cy="6424863"/>
          </a:xfrm>
        </p:spPr>
        <p:txBody>
          <a:bodyPr>
            <a:noAutofit/>
          </a:bodyPr>
          <a:lstStyle/>
          <a:p>
            <a:pPr algn="ctr"/>
            <a:endParaRPr lang="pt-BR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ORGANIZAÇÃO DO PROJETO A PARTIR DO DIAGNÓSTICO</a:t>
            </a:r>
          </a:p>
          <a:p>
            <a:pPr marL="0" indent="0" algn="r">
              <a:buNone/>
            </a:pPr>
            <a:endParaRPr lang="pt-BR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rgbClr val="C00000"/>
                </a:solidFill>
                <a:latin typeface="Arial Black" pitchFamily="34" charset="0"/>
              </a:rPr>
              <a:t>QUATRO TEMAS CENTRAIS EMERGIRAM DO DIAGNÓSTICO</a:t>
            </a:r>
          </a:p>
          <a:p>
            <a:pPr marL="0" indent="0" algn="r">
              <a:buNone/>
            </a:pPr>
            <a:endParaRPr lang="pt-BR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O LIXO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EM FRENTE DA ESCOLA E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O ENTORNO POUCO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SEGURO NAS IMEDIAÇÕES;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 BAIXA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FREQUÊNCIA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DOS PAIS E ALUNOS NA ESCOLA;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 NECESSIDADE DE REVISÃO/ INOVAÇÃO/ INCREMENTO NOS PROCESSOS PEDAGÓGICOS;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OS PROBLEMAS DE DESRESPEITO E VIOLÊNCIA NAS RELAÇÕES INTERPESSOAIS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flipV="1">
            <a:off x="917988" y="-1559860"/>
            <a:ext cx="9839660" cy="770965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65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" y="0"/>
            <a:ext cx="12336379" cy="6858000"/>
          </a:xfrm>
        </p:spPr>
        <p:txBody>
          <a:bodyPr>
            <a:noAutofit/>
          </a:bodyPr>
          <a:lstStyle/>
          <a:p>
            <a:pPr algn="r"/>
            <a:endParaRPr lang="pt-BR" sz="1800" dirty="0" smtClean="0">
              <a:latin typeface="Arial Black" pitchFamily="34" charset="0"/>
            </a:endParaRPr>
          </a:p>
          <a:p>
            <a:pPr marL="0" indent="0" algn="r">
              <a:buNone/>
            </a:pPr>
            <a:endParaRPr lang="pt-BR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C00000"/>
                </a:solidFill>
                <a:latin typeface="Arial Black" pitchFamily="34" charset="0"/>
              </a:rPr>
              <a:t>A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partir destes indicadores, foram pensados três eixos que os englobassem, como linhas de ação: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EIXO 1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Revitalizando </a:t>
            </a: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Espaços </a:t>
            </a:r>
          </a:p>
          <a:p>
            <a:pPr algn="ctr"/>
            <a:endParaRPr lang="pt-BR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Eixo </a:t>
            </a:r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2: </a:t>
            </a:r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Revitalizando </a:t>
            </a: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Relações e Direitos Humanos</a:t>
            </a:r>
          </a:p>
          <a:p>
            <a:pPr algn="ctr"/>
            <a:endParaRPr lang="pt-BR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Eixo 3: </a:t>
            </a: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Revitalizando Saberes</a:t>
            </a:r>
            <a:endParaRPr lang="pt-BR" sz="18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flipV="1">
            <a:off x="917988" y="-1559860"/>
            <a:ext cx="9839660" cy="770965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38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6674" y="0"/>
            <a:ext cx="7828547" cy="68580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pt-B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O</a:t>
            </a:r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s eixos deram origem a temas específicos</a:t>
            </a:r>
          </a:p>
          <a:p>
            <a:pPr marL="0" indent="0" algn="r">
              <a:buNone/>
            </a:pPr>
            <a:endParaRPr lang="pt-BR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1: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REVITALIZANDO ESPAÇOS:  </a:t>
            </a:r>
          </a:p>
          <a:p>
            <a:pPr algn="r"/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Entorno da escola, Lixão, Muros</a:t>
            </a:r>
          </a:p>
          <a:p>
            <a:pPr algn="r"/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Brinquedoteca, Biblioteca, salas de aula, pátio, corredores, sala de Informática etc.(</a:t>
            </a:r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liga-se às práticas pedagógicas)</a:t>
            </a:r>
            <a:endParaRPr lang="pt-B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2: REVITALIZANDO RELAÇÕES E DIREITOS </a:t>
            </a:r>
          </a:p>
          <a:p>
            <a:pPr algn="r"/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Estratégias de aproximação da </a:t>
            </a:r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escola</a:t>
            </a:r>
          </a:p>
          <a:p>
            <a:pPr algn="r"/>
            <a:r>
              <a:rPr lang="pt-BR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Garantia de </a:t>
            </a:r>
            <a:r>
              <a:rPr lang="pt-BR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Humanos </a:t>
            </a:r>
          </a:p>
          <a:p>
            <a:pPr algn="r"/>
            <a:endParaRPr lang="pt-BR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3: REVITALIZANDO SABERES:  </a:t>
            </a:r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sentidos e possibilidades para as práticas pedagógicas nos: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espaços internos, professores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alunos, reuniões pedagógicas; melhoria das práticas em sala de aula, combate aos clichês e estereótipos, ampliação do campo estético, artístico, da corporalidade, movimento, lúdico, letramento, propostas criadoras, “diferentes”...</a:t>
            </a:r>
            <a:endParaRPr lang="pt-BR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flipV="1">
            <a:off x="917988" y="-1559860"/>
            <a:ext cx="9839660" cy="770965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87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406063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sz="8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EIXO 1</a:t>
            </a:r>
            <a:r>
              <a:rPr lang="pt-BR" sz="8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: REVITALIZANDO ESPAÇOS EXTERNOS</a:t>
            </a:r>
          </a:p>
          <a:p>
            <a:pPr marL="0" indent="0" algn="r">
              <a:buNone/>
            </a:pPr>
            <a:endParaRPr lang="pt-BR" sz="8000" dirty="0" smtClean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Tema interdisciplinar eleito como foco: O LIXO</a:t>
            </a:r>
          </a:p>
          <a:p>
            <a:pPr marL="0" indent="0" algn="r">
              <a:buNone/>
            </a:pPr>
            <a:endParaRPr lang="pt-BR" sz="80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400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É desagradável o lixão em frente à escola, pois além do odor forte, </a:t>
            </a:r>
            <a:endParaRPr lang="pt-BR" sz="5400" b="1" i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400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traz </a:t>
            </a:r>
            <a:r>
              <a:rPr lang="pt-BR" sz="5400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má aparência ao lugar. </a:t>
            </a:r>
            <a:endParaRPr lang="pt-BR" sz="5400" b="1" i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5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fala de um pai) .</a:t>
            </a:r>
            <a:br>
              <a:rPr lang="pt-BR" sz="5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pt-BR" sz="5200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 diagnóstico constatou </a:t>
            </a:r>
            <a:r>
              <a:rPr lang="pt-BR" sz="5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que o lixo acumulado </a:t>
            </a:r>
            <a:r>
              <a:rPr lang="pt-BR" sz="5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no entorno da escola </a:t>
            </a:r>
            <a:r>
              <a:rPr lang="pt-BR" sz="5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causava descontentamento a toda comunidade </a:t>
            </a:r>
            <a:r>
              <a:rPr lang="pt-BR" sz="5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escolar.</a:t>
            </a:r>
          </a:p>
          <a:p>
            <a:pPr marL="0" indent="0" algn="r">
              <a:buNone/>
            </a:pPr>
            <a:endParaRPr lang="pt-BR" sz="5800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5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    </a:t>
            </a:r>
            <a:endParaRPr lang="pt-BR" sz="35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4725" y="2314083"/>
            <a:ext cx="3056012" cy="30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0"/>
            <a:ext cx="5245767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pt-BR" sz="5800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5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5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    </a:t>
            </a:r>
            <a:r>
              <a:rPr lang="pt-BR" sz="3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Durante o ano, já havíamos desenvolvido ações como uma passeata que congregou a comunidade, e Oficinas com alunos e professores, para conscientizar sobre </a:t>
            </a:r>
            <a:r>
              <a:rPr lang="pt-BR" sz="3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a importância de descartar o lixo em lugares adequados, </a:t>
            </a:r>
            <a:r>
              <a:rPr lang="pt-BR" sz="3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bem como </a:t>
            </a:r>
            <a:r>
              <a:rPr lang="pt-BR" sz="3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reciclar </a:t>
            </a:r>
            <a:r>
              <a:rPr lang="pt-BR" sz="3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e cuidar do </a:t>
            </a:r>
            <a:r>
              <a:rPr lang="pt-BR" sz="3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meio ambiente, </a:t>
            </a:r>
            <a:r>
              <a:rPr lang="pt-BR" sz="3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“conscientizando os grupos humanos da necessidade de adotar novos pontos de vista e novas posturas diante dos dilemas</a:t>
            </a:r>
            <a:r>
              <a:rPr lang="pt-BR" sz="3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”.</a:t>
            </a:r>
          </a:p>
          <a:p>
            <a:pPr marL="0" indent="0" algn="r">
              <a:buNone/>
            </a:pPr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(BRASIL, PCN. MEIO </a:t>
            </a:r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AMBIENTE, </a:t>
            </a:r>
            <a:r>
              <a:rPr lang="pt-BR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2002, p. </a:t>
            </a:r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180</a:t>
            </a:r>
            <a:r>
              <a:rPr lang="pt-BR" sz="29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7664" y="2268252"/>
            <a:ext cx="3024336" cy="22682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7664" y="0"/>
            <a:ext cx="3024336" cy="22682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7664" y="4536504"/>
            <a:ext cx="3095328" cy="2321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1768" y="2268252"/>
            <a:ext cx="3494904" cy="26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3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</a:t>
            </a:r>
            <a:endParaRPr lang="pt-BR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FF0066"/>
                </a:solidFill>
                <a:latin typeface="Arial Black" panose="020B0A04020102020204" pitchFamily="34" charset="0"/>
                <a:cs typeface="Arial" pitchFamily="34" charset="0"/>
              </a:rPr>
              <a:t>Desenvolver ações que possibilitem pensar sobre as responsabilidades com o meio  ambiente, consigo e com o outro, estimulando a aquisição de uma consciência ecológica e de cuidado.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2º s ANOS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92D05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METODOLOGIA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Ações que </a:t>
            </a:r>
            <a:r>
              <a:rPr lang="pt-BR" sz="2000" dirty="0" err="1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ressignifiquem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 o que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é considerado 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lixo, apresentando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as 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possibilidades criadoras de (re)construção de ideias, objetos, espaços etc. através de discussões, documentários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e vídeos 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sobre o tema, e problematizações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sobre 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as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consequências de </a:t>
            </a:r>
            <a:r>
              <a:rPr lang="pt-BR" sz="2000" dirty="0" smtClean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se descartar </a:t>
            </a:r>
            <a:r>
              <a:rPr lang="pt-BR" sz="2000" dirty="0">
                <a:solidFill>
                  <a:srgbClr val="92D050"/>
                </a:solidFill>
                <a:latin typeface="Arial Black" panose="020B0A04020102020204" pitchFamily="34" charset="0"/>
                <a:cs typeface="Arial" pitchFamily="34" charset="0"/>
              </a:rPr>
              <a:t>o lixo em lugares inadequados. </a:t>
            </a:r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Ações e Oficinas de transformação do lixo e reciclagem criativa.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AVALIAÇÃO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crianças serão avaliadas em sua capacidade de </a:t>
            </a:r>
            <a:r>
              <a:rPr lang="pt-BR" sz="2000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conseguirem criar/inventar/ escrever </a:t>
            </a:r>
            <a:r>
              <a:rPr lang="pt-BR" sz="2000" dirty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relatando ou desenhando suas experiências junto ao trabalho com o </a:t>
            </a:r>
            <a:r>
              <a:rPr lang="pt-BR" sz="2000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lixo. Analisar-se-á a participação e as </a:t>
            </a:r>
            <a:r>
              <a:rPr lang="pt-BR" sz="2000" dirty="0">
                <a:solidFill>
                  <a:srgbClr val="CC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interações com o grupo nas atividades propostas</a:t>
            </a:r>
            <a:r>
              <a:rPr lang="pt-BR" sz="2000" dirty="0">
                <a:solidFill>
                  <a:srgbClr val="CC990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pt-B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pt-BR" dirty="0" smtClean="0">
              <a:solidFill>
                <a:srgbClr val="92D05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3216166" y="220718"/>
            <a:ext cx="53389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/>
            <a:endParaRPr lang="pt-BR" sz="3200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33137" y="220718"/>
            <a:ext cx="11758863" cy="66372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RESSIGINIFCAÇÃO DOS ESPAÇOS INTERNOS: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Nas Oficinas, oferecer 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situações de aprendizagem, interagindo com o cotidiano da família através de  atividades fora do ambiente da sala de aula, para a aproximação  entre pais e filhos. 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ESPAÇOS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:  pátio,  </a:t>
            </a:r>
            <a:r>
              <a:rPr lang="pt-B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q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uadra da escola, refeitório,  biblioteca e sala de aula.</a:t>
            </a:r>
          </a:p>
          <a:p>
            <a:endParaRPr lang="pt-BR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Arial" pitchFamily="34" charset="0"/>
              </a:rPr>
              <a:t>   </a:t>
            </a:r>
            <a:endParaRPr lang="pt-BR" sz="18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4910" y="1822680"/>
            <a:ext cx="4065339" cy="5035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Alzira 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Ângela</a:t>
            </a:r>
            <a:endParaRPr lang="pt-BR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Camila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Carina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Carla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Elessandra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Elisama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Fernanda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Larissa</a:t>
            </a:r>
          </a:p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Lilia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PARTICIPANTES</a:t>
            </a:r>
            <a:endParaRPr lang="pt-B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21973" y="1813034"/>
            <a:ext cx="20495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Lucélia</a:t>
            </a:r>
            <a:endParaRPr lang="pt-BR" sz="2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pt-BR" sz="2800" dirty="0" err="1" smtClean="0">
                <a:solidFill>
                  <a:schemeClr val="bg1"/>
                </a:solidFill>
                <a:latin typeface="Book Antiqua" pitchFamily="18" charset="0"/>
              </a:rPr>
              <a:t>Maiara</a:t>
            </a:r>
            <a:endParaRPr lang="pt-BR" sz="2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Maria Cristina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Michele</a:t>
            </a:r>
            <a:endParaRPr lang="pt-BR" sz="2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Mirela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Patrícia 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Pedro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Rosangela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Suélem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Book Antiqua" pitchFamily="18" charset="0"/>
              </a:rPr>
              <a:t>Thais </a:t>
            </a:r>
            <a:endParaRPr lang="pt-BR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2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063663" cy="67413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sz="4000" b="1" dirty="0" smtClean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itchFamily="34" charset="0"/>
              </a:rPr>
              <a:t>1.OFICINAS  (2 h) com alunos, pais e professores de </a:t>
            </a: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</a:t>
            </a: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onfecção </a:t>
            </a: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de brinquedos e </a:t>
            </a: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jogos com</a:t>
            </a:r>
            <a:r>
              <a:rPr lang="pt-BR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materiais </a:t>
            </a:r>
            <a:r>
              <a:rPr lang="pt-BR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recicláveis ( alunos e professores).</a:t>
            </a: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2. Invenção/Construção de </a:t>
            </a: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uma </a:t>
            </a:r>
            <a:r>
              <a:rPr lang="pt-BR" sz="3600" b="1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itchFamily="34" charset="0"/>
              </a:rPr>
              <a:t>CASINHA DE BRINQUEDO </a:t>
            </a: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com </a:t>
            </a: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garrafas </a:t>
            </a: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P.E.T. </a:t>
            </a:r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3. </a:t>
            </a:r>
            <a:r>
              <a:rPr lang="pt-BR" sz="3600" b="1" dirty="0" smtClean="0">
                <a:solidFill>
                  <a:srgbClr val="CC9900"/>
                </a:solidFill>
                <a:latin typeface="Arial Black" panose="020B0A04020102020204" pitchFamily="34" charset="0"/>
                <a:cs typeface="Arial" pitchFamily="34" charset="0"/>
              </a:rPr>
              <a:t>REVITALIZAÇÃO DO ENTORNO DA ESCOLA : 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Construir 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uma </a:t>
            </a: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praça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no local que agora é o lixão, 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estetizando-o, tornando-o 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um lugar de lazer, para que a comunidade possa se sentir bem estando </a:t>
            </a: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lá, percebendo 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que a natureza é muito mais bela do que o lixo. </a:t>
            </a: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Serão construídos bancos, canteiros para um jardim e brinquedos utilizando pneus, garrafas pet entre outros materiais.</a:t>
            </a:r>
          </a:p>
          <a:p>
            <a:pPr marL="0" indent="0">
              <a:buNone/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7987" y="2932386"/>
            <a:ext cx="10341684" cy="2869324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Arial Black" panose="020B0A04020102020204" pitchFamily="34" charset="0"/>
              </a:rPr>
              <a:t>Eixo 2: </a:t>
            </a:r>
            <a:r>
              <a:rPr lang="pt-BR" sz="40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Direitos </a:t>
            </a:r>
            <a: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 deveres: na escola, na família e na comunidade</a:t>
            </a:r>
            <a:b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OBJETIVO</a:t>
            </a:r>
            <a:r>
              <a:rPr lang="pt-BR" sz="4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t-BR" sz="4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-Proporcionar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a participação mais efetiva da família junto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à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comunidade da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EMEF Getúlio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Vargas,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  <a:t>visando à socialização e consciência dos direitos humanos e deveres de cada um,  combatendo a violência e discutindo temas ligados à segurança e participação de todos no processo.</a:t>
            </a:r>
            <a:b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17987" y="378372"/>
            <a:ext cx="10646483" cy="5619161"/>
          </a:xfrm>
        </p:spPr>
        <p:txBody>
          <a:bodyPr>
            <a:normAutofit fontScale="85000" lnSpcReduction="10000"/>
          </a:bodyPr>
          <a:lstStyle/>
          <a:p>
            <a:pPr lvl="0"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Esse projeto é composto por três ações</a:t>
            </a:r>
          </a:p>
          <a:p>
            <a:pPr lvl="0"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1-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INTRODUÇÃO AOS DIREITOS HUMANOS (SETEMBRO)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Através de diálogos, mídias e Oficinas Teatrais. </a:t>
            </a:r>
          </a:p>
          <a:p>
            <a:pPr algn="just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Avaliação: construção e apresentação de uma peça teatral retratando os assuntos abordados durante as oficinas. 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2 -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DIREITOS E DEVERES: NA ESCOLA, NA FAMÍLIA E NA COMUNIDADE (OUTUBRO)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Temas abordados através de documentários e filmes que retratam a realidade dos alunos. Os alunos produzirão um documentário discutindo e expondo suas conclusões relacionadas aos temas trabalhados (Oficina de Artes Visuais e Vídeos)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7987" y="378372"/>
            <a:ext cx="10341684" cy="788276"/>
          </a:xfrm>
        </p:spPr>
        <p:txBody>
          <a:bodyPr/>
          <a:lstStyle/>
          <a:p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3216166" y="220718"/>
            <a:ext cx="53389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/>
            <a:endParaRPr lang="pt-BR" sz="3200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1040524" y="1024759"/>
            <a:ext cx="10247586" cy="539180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t-BR" sz="2600" b="1" dirty="0" smtClean="0">
                <a:solidFill>
                  <a:schemeClr val="bg1"/>
                </a:solidFill>
                <a:latin typeface="Arial Black" pitchFamily="34" charset="0"/>
              </a:rPr>
              <a:t> 3</a:t>
            </a:r>
            <a:r>
              <a:rPr lang="pt-BR" sz="26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. DIREITOS HUMANOS: DA VIVÊNCIA À PRÁTICA (NOVEMBRO: na </a:t>
            </a:r>
            <a:r>
              <a:rPr lang="pt-BR" sz="2600" b="1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Multifeira</a:t>
            </a:r>
            <a:r>
              <a:rPr lang="pt-BR" sz="26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pt-BR" sz="26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sz="2600" dirty="0" smtClean="0">
                <a:solidFill>
                  <a:schemeClr val="bg1"/>
                </a:solidFill>
                <a:latin typeface="Arial Black" pitchFamily="34" charset="0"/>
              </a:rPr>
              <a:t>-OFICINA DE </a:t>
            </a:r>
            <a:r>
              <a:rPr lang="pt-BR" sz="2600" dirty="0" smtClean="0">
                <a:solidFill>
                  <a:schemeClr val="bg1"/>
                </a:solidFill>
                <a:latin typeface="Arial Black" pitchFamily="34" charset="0"/>
              </a:rPr>
              <a:t>HISTÓRIA EM QUADRINHOS </a:t>
            </a:r>
            <a:r>
              <a:rPr lang="pt-BR" sz="2600" dirty="0" smtClean="0">
                <a:solidFill>
                  <a:schemeClr val="bg1"/>
                </a:solidFill>
                <a:latin typeface="Arial Black" pitchFamily="34" charset="0"/>
              </a:rPr>
              <a:t>(Artes Visuais, EF e Matemática): Os alunos confeccionarão uma “cartilha” relacionada aos assuntos trabalhados anteriormente. </a:t>
            </a:r>
          </a:p>
          <a:p>
            <a:pPr marL="0" indent="0" algn="ctr">
              <a:buNone/>
            </a:pPr>
            <a:r>
              <a:rPr lang="pt-BR" sz="2600" dirty="0" smtClean="0">
                <a:solidFill>
                  <a:srgbClr val="FF0000"/>
                </a:solidFill>
                <a:latin typeface="Arial Black" pitchFamily="34" charset="0"/>
              </a:rPr>
              <a:t>Após, os alunos realizarão o LANÇAMENTO do documentário e da cartilha para toda a comunidade escolar.</a:t>
            </a:r>
          </a:p>
          <a:p>
            <a:pPr algn="just">
              <a:buNone/>
            </a:pPr>
            <a:endParaRPr lang="pt-BR" sz="30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flipV="1">
            <a:off x="917987" y="508671"/>
            <a:ext cx="10341684" cy="45719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3216166" y="220718"/>
            <a:ext cx="53389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/>
            <a:endParaRPr lang="pt-BR" sz="3200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1040524" y="1387367"/>
            <a:ext cx="10247586" cy="48242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CONFORME APONTADO NO DIAGNÓSTICO AÇÕES DE VIOLÊNCIA ENTRE ALUNOS, E FALTA DE SEGURANÇA NA ESCOLA, PRETENDE-SE</a:t>
            </a:r>
          </a:p>
          <a:p>
            <a:pPr>
              <a:spcBef>
                <a:spcPts val="0"/>
              </a:spcBef>
            </a:pPr>
            <a:endParaRPr lang="pt-BR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Conquistar a confiança dos pais </a:t>
            </a: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para </a:t>
            </a: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maior participação junto a escola, DISCUTINDO conjuntamente com os pais dificuldades, habilidades e interação entre as crianças, </a:t>
            </a:r>
            <a:r>
              <a:rPr lang="pt-BR" sz="1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favorecendo momentos de integração entre os pais, professores, funcionários em geral e </a:t>
            </a:r>
            <a:r>
              <a:rPr lang="pt-BR" sz="18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pibidianos</a:t>
            </a: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, que deverá se refletir em melhoria pedagógica, afetiva e vincular, aproximando os pais da escola</a:t>
            </a:r>
            <a:endParaRPr lang="pt-BR" sz="1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pt-BR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pt-BR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Mostrar as atividades realizadas pelas crianças e relatar como foram realizadas (interesse e participação da criança).</a:t>
            </a:r>
          </a:p>
          <a:p>
            <a:pPr>
              <a:spcBef>
                <a:spcPts val="0"/>
              </a:spcBef>
            </a:pPr>
            <a:endParaRPr lang="pt-BR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Valorizar as ações dos pais junto a escola;</a:t>
            </a:r>
          </a:p>
          <a:p>
            <a:pPr>
              <a:spcBef>
                <a:spcPts val="0"/>
              </a:spcBef>
            </a:pPr>
            <a:endParaRPr lang="pt-BR" sz="1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Proporcionar-lhes atividades criadoras dentro da escola (oficinas, Palestras, mostras etc.)</a:t>
            </a:r>
          </a:p>
          <a:p>
            <a:pPr>
              <a:spcBef>
                <a:spcPts val="0"/>
              </a:spcBef>
              <a:buNone/>
            </a:pPr>
            <a:endParaRPr lang="pt-BR" sz="1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6462" y="352926"/>
            <a:ext cx="11726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2.1: </a:t>
            </a:r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FAMÍLIA: </a:t>
            </a:r>
            <a:r>
              <a:rPr lang="pt-BR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Prés</a:t>
            </a:r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primeiros anos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Agosto a Novembro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3216166" y="220718"/>
            <a:ext cx="53389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>
              <a:latin typeface="Arial Black" pitchFamily="34" charset="0"/>
            </a:endParaRPr>
          </a:p>
          <a:p>
            <a:pPr algn="r"/>
            <a:endParaRPr lang="pt-BR" sz="3200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0" y="1308538"/>
            <a:ext cx="12192000" cy="55494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1-OFICINAS DE INTEGRAÇÃO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da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família no âmbito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escolar: Formar um grupo de pais atuantes na escola.</a:t>
            </a:r>
            <a:endParaRPr lang="pt-BR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2. ASSISTINDO </a:t>
            </a: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FILMES JUNTOS: 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afetividade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 troca através de relatos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do filme.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3.</a:t>
            </a: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OFICINAS </a:t>
            </a:r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DE ARTES (ESCULTURA)-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Estimular a relação com o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outro através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jogos e  brincadeiras, buscando a comunicação entre pais e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filhos.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4- OFICINA DE MEMÓRIAS: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Montagem da arvore genealógica dos alunos a partir da memórias dos pais sobre os ancestrais.  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5.BIBLIOTECA QUE ESTREITA RELAÇÕES: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pais levam livros para lerem com os filhos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6. COMPARTILHANDO HABILIDADES: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mães e filhos construindo juntos  (culinária, artesanato,  “talentos”....)</a:t>
            </a:r>
            <a:endParaRPr lang="pt-BR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 </a:t>
            </a:r>
            <a:endParaRPr lang="pt-B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7986" y="189186"/>
            <a:ext cx="10370123" cy="1150883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OFICINAS COM A FAMÍLIA </a:t>
            </a:r>
            <a:b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Pré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e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primeiro das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AI-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agosto a Novembro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)  </a:t>
            </a:r>
            <a:endParaRPr lang="pt-BR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1" y="3609474"/>
            <a:ext cx="12304295" cy="3128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Eixo </a:t>
            </a:r>
            <a:r>
              <a:rPr lang="pt-BR" sz="4800" dirty="0">
                <a:solidFill>
                  <a:schemeClr val="bg1"/>
                </a:solidFill>
                <a:latin typeface="Arial Black" panose="020B0A04020102020204" pitchFamily="34" charset="0"/>
              </a:rPr>
              <a:t>3: </a:t>
            </a:r>
            <a:r>
              <a:rPr lang="pt-B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Revitalizando </a:t>
            </a:r>
            <a:r>
              <a:rPr lang="pt-B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Saberes</a:t>
            </a:r>
            <a:endParaRPr lang="pt-BR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 partir das EXPECTATIVAS geradas pelo diagnóstico com Relação às PRÁTICAS PEDAGÓGICAS,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este eixo objetiva contemplar a q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ualificação 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trabalho 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docente. A qualificação 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Processo ensino/ aprendizagem e métodos de 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ensino, estimular  trocas da escola com 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 universidade através de mais benefícios à escola (reuniões, diálogos, planejamento propostas 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diferentes).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725" y="116838"/>
            <a:ext cx="4443663" cy="33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3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397606" y="-104651"/>
            <a:ext cx="5515693" cy="3043451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1900" dirty="0">
              <a:latin typeface="Arial Black" pitchFamily="34" charset="0"/>
            </a:endParaRPr>
          </a:p>
          <a:p>
            <a:pPr algn="r"/>
            <a:endParaRPr lang="pt-BR" sz="2200" dirty="0" smtClean="0">
              <a:latin typeface="Arial Black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As artes incluem </a:t>
            </a: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mais do que apenas desenhos mimeografados</a:t>
            </a: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, com isso visamos a “quebra de clichês” proporcionando um aprendizado critico e criativo a partir das atividades explicitadas.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IRELA\Desktop\CAM00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728"/>
          <a:stretch/>
        </p:blipFill>
        <p:spPr bwMode="auto">
          <a:xfrm>
            <a:off x="5507883" y="554999"/>
            <a:ext cx="5248774" cy="30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RELA\Desktop\CAM00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42"/>
          <a:stretch/>
        </p:blipFill>
        <p:spPr bwMode="auto">
          <a:xfrm>
            <a:off x="3440009" y="3677848"/>
            <a:ext cx="5346187" cy="27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8441" y="3689131"/>
            <a:ext cx="2959100" cy="27116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02" y="2938800"/>
            <a:ext cx="2717800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4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14" y="81889"/>
            <a:ext cx="11673385" cy="6469038"/>
          </a:xfrm>
        </p:spPr>
        <p:txBody>
          <a:bodyPr>
            <a:normAutofit/>
          </a:bodyPr>
          <a:lstStyle/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partir dos objetivos, foram pensadas as seguintes atividades: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-Conexão com as atividades acontecendo na escola, como por exemplo as do calendário escolar, revitalizando criativamente as “datas comemorativas”. </a:t>
            </a:r>
          </a:p>
          <a:p>
            <a:pPr marL="0" indent="0" algn="ctr">
              <a:buNone/>
            </a:pPr>
            <a:r>
              <a:rPr lang="pt-BR" sz="18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Trabalhar com pais, alunos, professores, comunidade integrados</a:t>
            </a:r>
          </a:p>
          <a:p>
            <a:pPr marL="0" indent="0" algn="ctr">
              <a:buNone/>
            </a:pPr>
            <a:endParaRPr lang="pt-BR" sz="1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Ex</a:t>
            </a: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1.SETEMBRO – MÊS FARROUPILHA:  4ºS E 5ºS ANOS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: 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setembro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OBJETIVO</a:t>
            </a:r>
            <a:r>
              <a:rPr lang="pt-B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pt-B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Revisitar a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cultura gaúcha, possibilitando </a:t>
            </a:r>
            <a:r>
              <a:rPr lang="pt-B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novas experiências a partir das singularidades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da cultura gaúcha, estimulando a </a:t>
            </a:r>
            <a:r>
              <a:rPr lang="pt-B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convivencia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entre alunos, professores, famílias e comunidade mais ampla através de: </a:t>
            </a:r>
          </a:p>
          <a:p>
            <a:pPr marL="0" indent="0" algn="ctr">
              <a:buNone/>
            </a:pPr>
            <a:endParaRPr lang="pt-BR" sz="2000" dirty="0">
              <a:solidFill>
                <a:schemeClr val="accent3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OFICINAS DE: MÚSICA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(hinos, cantigas folclóricas e outras); </a:t>
            </a:r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DANÇA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(danças folclóricas),  </a:t>
            </a:r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ARTES VISUAIS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(Símbolos, vestimentas, adereços etc.) </a:t>
            </a:r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LITERATURA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(da região e da cidade) ; </a:t>
            </a:r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HISTÓRIA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(Revolução Farroupilha)</a:t>
            </a:r>
          </a:p>
          <a:p>
            <a:endParaRPr lang="pt-BR" sz="2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endParaRPr lang="pt-BR" sz="2800" dirty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14" y="0"/>
            <a:ext cx="11673385" cy="6550927"/>
          </a:xfrm>
        </p:spPr>
        <p:txBody>
          <a:bodyPr>
            <a:normAutofit/>
          </a:bodyPr>
          <a:lstStyle/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EVENTOS: PASSEIOS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(CTG);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SEMINÁRIO SOBRE CULTURA GAÚCHA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: versando sobre: história do chimarrão, vestimentas, charqueadas, literatura, música, danças, criação do CTG, revolução farroupilha, etc.);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SALA DE AULA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: a partir dos conhecimentos </a:t>
            </a:r>
            <a:r>
              <a:rPr lang="pt-BR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prévios de cada </a:t>
            </a: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aluno, ampliar sua consciência de pertencimento e abertura ao mundo</a:t>
            </a:r>
          </a:p>
          <a:p>
            <a:pPr marL="0" indent="0" algn="ctr">
              <a:buNone/>
            </a:pPr>
            <a:r>
              <a:rPr lang="pt-BR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endParaRPr lang="pt-BR" sz="18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endParaRPr lang="pt-BR" sz="2400" dirty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306" y="3275463"/>
            <a:ext cx="3749518" cy="2812138"/>
          </a:xfrm>
          <a:prstGeom prst="rect">
            <a:avLst/>
          </a:prstGeom>
        </p:spPr>
      </p:pic>
      <p:pic>
        <p:nvPicPr>
          <p:cNvPr id="5" name="Picture 2" descr="C:\Users\MIRELA\Desktop\GETULIO AMISETAS\DSC00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357" y="3275463"/>
            <a:ext cx="3749518" cy="28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6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70358" y="1368298"/>
            <a:ext cx="7494494" cy="6660776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4000" b="1" dirty="0" smtClean="0"/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5100" b="1" dirty="0"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70358" y="83265"/>
            <a:ext cx="68232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  <a:latin typeface="Arial Black" pitchFamily="34" charset="0"/>
              </a:rPr>
              <a:t>ESCOLA</a:t>
            </a:r>
          </a:p>
          <a:p>
            <a:endParaRPr lang="pt-BR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Fundação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: 1991</a:t>
            </a:r>
          </a:p>
          <a:p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Turnos: M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, T e Noite</a:t>
            </a:r>
            <a:endParaRPr lang="pt-B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</a:rPr>
              <a:t>31 </a:t>
            </a:r>
            <a:r>
              <a:rPr lang="pt-BR" sz="2000" dirty="0">
                <a:solidFill>
                  <a:srgbClr val="FF0000"/>
                </a:solidFill>
                <a:latin typeface="Arial Black" pitchFamily="34" charset="0"/>
              </a:rPr>
              <a:t>turmas: </a:t>
            </a:r>
            <a:r>
              <a:rPr lang="pt-BR" sz="2000" dirty="0" err="1">
                <a:solidFill>
                  <a:srgbClr val="FF0000"/>
                </a:solidFill>
                <a:latin typeface="Arial Black" pitchFamily="34" charset="0"/>
              </a:rPr>
              <a:t>Pré</a:t>
            </a:r>
            <a:r>
              <a:rPr lang="pt-BR" sz="2000" dirty="0">
                <a:solidFill>
                  <a:srgbClr val="FF0000"/>
                </a:solidFill>
                <a:latin typeface="Arial Black" pitchFamily="34" charset="0"/>
              </a:rPr>
              <a:t>/ 5º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</a:rPr>
              <a:t>ano</a:t>
            </a:r>
          </a:p>
          <a:p>
            <a:r>
              <a:rPr lang="pt-BR" sz="2000" b="1" dirty="0" smtClean="0">
                <a:solidFill>
                  <a:srgbClr val="FF0000"/>
                </a:solidFill>
                <a:latin typeface="Arial Black" pitchFamily="34" charset="0"/>
              </a:rPr>
              <a:t>IDEB: 2,6 (2013)</a:t>
            </a:r>
            <a:endParaRPr lang="pt-B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-Conselho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Escolar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“Mais Educação”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em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implantação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pt-BR" sz="20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PLANO DE CURSO ANUAL </a:t>
            </a:r>
            <a:r>
              <a:rPr lang="pt-BR" sz="2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gestiona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: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Espaços,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Recursos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materiais,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Pessoas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organização do trabalho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pedagógico/metodológico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20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CURRÍCULO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: definido anualmente seguindo o Plano de Curso/orientações SMED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 livros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para definição dos conteúdos programados.</a:t>
            </a:r>
            <a:endParaRPr lang="pt-BR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Imagem 5" descr="20140917_1758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3265"/>
            <a:ext cx="5030145" cy="367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MIRELA\Desktop\PIBID GETULIO\FOTOS getulio\20140917_17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8" y="3753852"/>
            <a:ext cx="5034573" cy="31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8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15" y="81889"/>
            <a:ext cx="11109278" cy="6469038"/>
          </a:xfrm>
        </p:spPr>
        <p:txBody>
          <a:bodyPr>
            <a:normAutofit/>
          </a:bodyPr>
          <a:lstStyle/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2.OUTUBRO – CONHECENDO A PRINCESA DO SUL</a:t>
            </a:r>
          </a:p>
          <a:p>
            <a:pPr algn="ctr"/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DO Macro para o Micro, partimos por uma viagem em Pelotas, possibilitando a vivência através de um olhar sensível sobre a história da cidade ( Seminário para a comunidade escolar, visita ao centro histórico, casa João Simões Lopes Neto e Catedral São Francisco de Paula,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etc.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Oficinas de História, Artes e Matemática para calcular os perímetros, dimensões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,etc... </a:t>
            </a:r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dos prédios.)</a:t>
            </a:r>
          </a:p>
          <a:p>
            <a:pPr algn="ctr"/>
            <a:endParaRPr lang="pt-BR" sz="2000" dirty="0">
              <a:solidFill>
                <a:schemeClr val="accent3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pt-BR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3.NOVEMBRO – “MULTIFEIRA”</a:t>
            </a:r>
          </a:p>
          <a:p>
            <a:pPr algn="ctr"/>
            <a:endParaRPr lang="pt-BR" sz="2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“Multifeira” é um projeto desenvolvido na escola para exposição dos trabalhos dos alunos. Reunião dos trabalhos realizados durante o tempo em que o PIBID está na escola para exposição, disponibilizando oficinas para maior interação família-escola: Oficinas de Dança, Artes Visuais, Música, Teatro, Corporalidade, Sensações etc.</a:t>
            </a:r>
          </a:p>
          <a:p>
            <a:endParaRPr lang="pt-BR" sz="18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endParaRPr lang="pt-BR" sz="2400" dirty="0"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69268" y="1869976"/>
            <a:ext cx="10327340" cy="38778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   Nosso projeto é participativo e passível de mudanças conforme as necessidades para sua adequação. </a:t>
            </a:r>
            <a:r>
              <a:rPr lang="pt-BR" sz="3600" dirty="0" smtClean="0">
                <a:solidFill>
                  <a:schemeClr val="bg1"/>
                </a:solidFill>
              </a:rPr>
              <a:t>Encontra-se em constante construção e nos permite vivenciar experiências distintas que enriquecem aquelas proporcionadas dentro da Universidade. </a:t>
            </a:r>
          </a:p>
          <a:p>
            <a:pPr algn="just">
              <a:buNone/>
            </a:pPr>
            <a:endParaRPr lang="pt-BR" sz="36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(IN)CONCLUSÃO</a:t>
            </a:r>
            <a:endParaRPr lang="pt-B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4000" dirty="0" smtClean="0">
                <a:solidFill>
                  <a:schemeClr val="bg1"/>
                </a:solidFill>
              </a:rPr>
              <a:t>“Tudo o que não invento é falso.”</a:t>
            </a:r>
          </a:p>
          <a:p>
            <a:pPr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pt-BR" sz="3200" i="1" dirty="0" smtClean="0">
                <a:solidFill>
                  <a:schemeClr val="bg1"/>
                </a:solidFill>
              </a:rPr>
              <a:t>Manoel de Barros</a:t>
            </a:r>
          </a:p>
          <a:p>
            <a:pPr algn="r">
              <a:buNone/>
            </a:pPr>
            <a:endParaRPr lang="pt-BR" sz="3200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Obrigado!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3440" y="829056"/>
            <a:ext cx="1044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58301" y="901738"/>
          <a:ext cx="2804668" cy="535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66"/>
                <a:gridCol w="1270302"/>
              </a:tblGrid>
              <a:tr h="779121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Salas/ Dependências 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Quantidade</a:t>
                      </a:r>
                      <a:endParaRPr lang="pt-BR" sz="1400" b="1" dirty="0"/>
                    </a:p>
                  </a:txBody>
                  <a:tcPr/>
                </a:tc>
              </a:tr>
              <a:tr h="4086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Sala de Aula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15</a:t>
                      </a:r>
                      <a:endParaRPr lang="pt-BR" sz="1400" b="1" dirty="0"/>
                    </a:p>
                  </a:txBody>
                  <a:tcPr/>
                </a:tc>
              </a:tr>
              <a:tr h="3208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Sala de Recursos</a:t>
                      </a:r>
                    </a:p>
                    <a:p>
                      <a:pPr algn="r"/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23581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Biblioteca</a:t>
                      </a:r>
                    </a:p>
                    <a:p>
                      <a:pPr algn="r"/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34330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Sala de Informática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4989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Sala de Funcionários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5582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Sala Equipe Diretiva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38501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Cozinha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339527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Refeitório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/>
                </a:tc>
              </a:tr>
              <a:tr h="594172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Banheiros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03</a:t>
                      </a:r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4186989" y="1370369"/>
          <a:ext cx="3104736" cy="496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444"/>
                <a:gridCol w="1833292"/>
              </a:tblGrid>
              <a:tr h="7756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PESSOAS</a:t>
                      </a:r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3325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Diretora</a:t>
                      </a:r>
                      <a:r>
                        <a:rPr lang="pt-BR" sz="1400" b="1" baseline="0" dirty="0" smtClean="0"/>
                        <a:t> 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5640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Vice- diretora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01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303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Coordenador Pedagógico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02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2693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Professores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43+2estagiários</a:t>
                      </a:r>
                      <a:r>
                        <a:rPr lang="pt-BR" sz="1400" b="1" baseline="0" dirty="0" smtClean="0"/>
                        <a:t> Pedagogia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1908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Funcionários</a:t>
                      </a:r>
                    </a:p>
                    <a:p>
                      <a:pPr algn="r"/>
                      <a:r>
                        <a:rPr lang="pt-BR" sz="1400" b="1" dirty="0" smtClean="0"/>
                        <a:t>Terceirizados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14</a:t>
                      </a:r>
                    </a:p>
                    <a:p>
                      <a:r>
                        <a:rPr lang="pt-BR" sz="1400" b="1" dirty="0" smtClean="0"/>
                        <a:t>4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19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Alunos</a:t>
                      </a:r>
                    </a:p>
                    <a:p>
                      <a:pPr algn="r"/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480 (3T)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4346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/>
                        <a:t>PIBID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bolsistas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7715745" y="522227"/>
          <a:ext cx="3586239" cy="577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057"/>
                <a:gridCol w="1581182"/>
              </a:tblGrid>
              <a:tr h="42877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Recursos</a:t>
                      </a:r>
                      <a:r>
                        <a:rPr lang="pt-BR" sz="1400" baseline="0" dirty="0" smtClean="0"/>
                        <a:t> Materiais-P/(por disciplina)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19415"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Livros de história infantil literatura, poesia, jogos educativos, jogos de memória, palavras cruzadas.</a:t>
                      </a:r>
                      <a:endParaRPr lang="pt-B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Pedagogia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4654">
                <a:tc>
                  <a:txBody>
                    <a:bodyPr/>
                    <a:lstStyle/>
                    <a:p>
                      <a:pPr algn="r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Ábaco, material dourado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Matemática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29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Tintas, pincéis, </a:t>
                      </a: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moldes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Artes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7632">
                <a:tc>
                  <a:txBody>
                    <a:bodyPr/>
                    <a:lstStyle/>
                    <a:p>
                      <a:pPr algn="r"/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quadra coberta e 1 gramado, bolas, cones, cordas, colchonetes, arcos, jogos diversos e aparelho de som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Educação Física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139">
                <a:tc>
                  <a:txBody>
                    <a:bodyPr/>
                    <a:lstStyle/>
                    <a:p>
                      <a:pPr algn="r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Instrumentos da Banda da Escola 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Música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802">
                <a:tc>
                  <a:txBody>
                    <a:bodyPr/>
                    <a:lstStyle/>
                    <a:p>
                      <a:pPr algn="r"/>
                      <a:r>
                        <a:rPr lang="pt-BR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Cds</a:t>
                      </a: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pt-B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aparelho de som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Dança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8105"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err="1" smtClean="0"/>
                        <a:t>Tv</a:t>
                      </a:r>
                      <a:r>
                        <a:rPr lang="pt-BR" sz="1400" b="1" dirty="0" smtClean="0"/>
                        <a:t> 42’,</a:t>
                      </a:r>
                      <a:r>
                        <a:rPr lang="pt-BR" sz="1400" b="1" baseline="0" dirty="0" smtClean="0"/>
                        <a:t> DVD, Data Show, Notebook </a:t>
                      </a:r>
                      <a:endParaRPr lang="pt-BR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Todas </a:t>
                      </a:r>
                      <a:endParaRPr lang="pt-B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IRELA\Desktop\GETULIO AMISETAS\DSC0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42" y="4109303"/>
            <a:ext cx="3664927" cy="27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401052"/>
            <a:ext cx="6096000" cy="6456947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4000" b="1" dirty="0" smtClean="0"/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pt-BR" sz="5100" b="1" dirty="0"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93894" y="609599"/>
            <a:ext cx="699970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O PROJETO POLÍTICO PEDAGÓGICO DA ESCOLA prevê...</a:t>
            </a:r>
          </a:p>
          <a:p>
            <a:endParaRPr lang="pt-BR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400" b="1" dirty="0">
                <a:solidFill>
                  <a:schemeClr val="bg2"/>
                </a:solidFill>
                <a:latin typeface="Arial Black" pitchFamily="34" charset="0"/>
              </a:rPr>
              <a:t>“[...]  uma escola comprometida com a formação de uma sociedade cidadã, com a construção do conhecimento devidamente contextualizado e permeado de significados, valores como o amor, solidariedade, respeito e dignidade, formando alunos que se apropriem e recriem conhecimentos, capazes de transformar seu saber em qualidade de vida</a:t>
            </a:r>
            <a:r>
              <a:rPr lang="pt-BR" sz="2400" b="1" dirty="0" smtClean="0">
                <a:solidFill>
                  <a:schemeClr val="bg2"/>
                </a:solidFill>
                <a:latin typeface="Arial Black" pitchFamily="34" charset="0"/>
              </a:rPr>
              <a:t>”.</a:t>
            </a:r>
          </a:p>
          <a:p>
            <a:endParaRPr lang="pt-BR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42" y="2497511"/>
            <a:ext cx="3664927" cy="255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IRELA\Desktop\GETULIO AMISETAS\DSC00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42" y="0"/>
            <a:ext cx="3664927" cy="27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2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079705" cy="4432299"/>
          </a:xfrm>
        </p:spPr>
        <p:txBody>
          <a:bodyPr/>
          <a:lstStyle/>
          <a:p>
            <a:pPr>
              <a:defRPr/>
            </a:pPr>
            <a:r>
              <a:rPr lang="pt-BR" sz="2000" dirty="0">
                <a:solidFill>
                  <a:srgbClr val="AFDC7E"/>
                </a:solidFill>
                <a:latin typeface="Arial Black" panose="020B0A04020102020204" pitchFamily="34" charset="0"/>
              </a:rPr>
              <a:t>Este projeto faz parte de um </a:t>
            </a:r>
            <a:r>
              <a:rPr lang="pt-BR" sz="2000" dirty="0" smtClean="0">
                <a:solidFill>
                  <a:srgbClr val="AFDC7E"/>
                </a:solidFill>
                <a:latin typeface="Arial Black" panose="020B0A04020102020204" pitchFamily="34" charset="0"/>
              </a:rPr>
              <a:t>Projeto Interdisciplinar do PROGRAMA INSTITUCIONAL DE BOLSA DE INICIAÇÃO À DOCÊNCIA (PIBID) - ANOS INICIAIS, </a:t>
            </a:r>
            <a:r>
              <a:rPr lang="pt-BR" sz="2000" dirty="0">
                <a:solidFill>
                  <a:srgbClr val="AFDC7E"/>
                </a:solidFill>
                <a:latin typeface="Arial Black" panose="020B0A04020102020204" pitchFamily="34" charset="0"/>
              </a:rPr>
              <a:t>composto pelo trabalho conjunto de </a:t>
            </a:r>
            <a:r>
              <a:rPr lang="pt-BR" sz="2000" dirty="0" smtClean="0">
                <a:solidFill>
                  <a:srgbClr val="AFDC7E"/>
                </a:solidFill>
                <a:latin typeface="Arial Black" panose="020B0A04020102020204" pitchFamily="34" charset="0"/>
              </a:rPr>
              <a:t>04 áreas em reuniões semanais interdisciplinares na escola, </a:t>
            </a:r>
            <a:r>
              <a:rPr lang="pt-BR" sz="2000" dirty="0">
                <a:solidFill>
                  <a:srgbClr val="AFDC7E"/>
                </a:solidFill>
                <a:latin typeface="Arial Black" panose="020B0A04020102020204" pitchFamily="34" charset="0"/>
              </a:rPr>
              <a:t>a ser </a:t>
            </a:r>
            <a:r>
              <a:rPr lang="pt-BR" sz="2000" dirty="0" smtClean="0">
                <a:solidFill>
                  <a:srgbClr val="AFDC7E"/>
                </a:solidFill>
                <a:latin typeface="Arial Black" panose="020B0A04020102020204" pitchFamily="34" charset="0"/>
              </a:rPr>
              <a:t>lá desenvolvido durante </a:t>
            </a:r>
            <a:r>
              <a:rPr lang="pt-BR" sz="2000" dirty="0">
                <a:solidFill>
                  <a:srgbClr val="AFDC7E"/>
                </a:solidFill>
                <a:latin typeface="Arial Black" panose="020B0A04020102020204" pitchFamily="34" charset="0"/>
              </a:rPr>
              <a:t>o </a:t>
            </a:r>
            <a:r>
              <a:rPr lang="pt-BR" sz="2000" dirty="0" smtClean="0">
                <a:solidFill>
                  <a:srgbClr val="AFDC7E"/>
                </a:solidFill>
                <a:latin typeface="Arial Black" panose="020B0A04020102020204" pitchFamily="34" charset="0"/>
              </a:rPr>
              <a:t>2º  </a:t>
            </a:r>
            <a:r>
              <a:rPr lang="pt-BR" sz="2000" dirty="0">
                <a:solidFill>
                  <a:srgbClr val="AFDC7E"/>
                </a:solidFill>
                <a:latin typeface="Arial Black" panose="020B0A04020102020204" pitchFamily="34" charset="0"/>
              </a:rPr>
              <a:t>semestre de </a:t>
            </a:r>
            <a:r>
              <a:rPr lang="pt-B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2015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É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resultado de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ações e de uma </a:t>
            </a:r>
            <a:r>
              <a:rPr lang="pt-BR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PESQUISA DIAGNÓSTICA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iniciadas em março de </a:t>
            </a:r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2014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e consolidadas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no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1º semestre de </a:t>
            </a:r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2015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 É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fruto de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discussões,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participação em eventos, leituras, debates, avaliações. Contou com a presença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 18 bolsistas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02 supervisoras e uma coordenação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 área, em uma densa imersão no espaço da escola, com a colaboração da comunidade escolar,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equipe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diretiva, docentes, funcionários, pais e alunos. 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b="1" cap="none" dirty="0" smtClean="0">
                <a:solidFill>
                  <a:srgbClr val="FFCC00"/>
                </a:solidFill>
                <a:latin typeface="Arial Black" pitchFamily="34" charset="0"/>
              </a:rPr>
              <a:t>10 bolsistas da Pedagogia, </a:t>
            </a:r>
            <a:r>
              <a:rPr lang="pt-BR" sz="2000" b="1" dirty="0" smtClean="0">
                <a:solidFill>
                  <a:srgbClr val="FFCC00"/>
                </a:solidFill>
                <a:latin typeface="Arial Black" pitchFamily="34" charset="0"/>
              </a:rPr>
              <a:t>02 da</a:t>
            </a:r>
            <a:r>
              <a:rPr lang="pt-BR" sz="2000" b="1" cap="none" dirty="0" smtClean="0">
                <a:solidFill>
                  <a:srgbClr val="FFCC00"/>
                </a:solidFill>
                <a:latin typeface="Arial Black" pitchFamily="34" charset="0"/>
              </a:rPr>
              <a:t> Matemática,</a:t>
            </a:r>
            <a:r>
              <a:rPr lang="pt-BR" sz="2000" b="1" dirty="0" smtClean="0">
                <a:solidFill>
                  <a:srgbClr val="FFCC00"/>
                </a:solidFill>
                <a:latin typeface="Arial Black" pitchFamily="34" charset="0"/>
              </a:rPr>
              <a:t>04 da</a:t>
            </a:r>
            <a:r>
              <a:rPr lang="pt-BR" sz="2000" b="1" cap="none" dirty="0" smtClean="0">
                <a:solidFill>
                  <a:srgbClr val="FFCC00"/>
                </a:solidFill>
                <a:latin typeface="Arial Black" pitchFamily="34" charset="0"/>
              </a:rPr>
              <a:t> Educação Física, 0</a:t>
            </a:r>
            <a:r>
              <a:rPr lang="pt-BR" sz="2000" b="1" dirty="0" smtClean="0">
                <a:solidFill>
                  <a:srgbClr val="FFCC00"/>
                </a:solidFill>
                <a:latin typeface="Arial Black" pitchFamily="34" charset="0"/>
              </a:rPr>
              <a:t>2 da</a:t>
            </a:r>
            <a:r>
              <a:rPr lang="pt-BR" sz="2000" b="1" cap="none" dirty="0" smtClean="0">
                <a:solidFill>
                  <a:srgbClr val="FFCC00"/>
                </a:solidFill>
                <a:latin typeface="Arial Black" pitchFamily="34" charset="0"/>
              </a:rPr>
              <a:t> Dança </a:t>
            </a:r>
            <a:br>
              <a:rPr lang="pt-BR" sz="2000" b="1" cap="none" dirty="0" smtClean="0">
                <a:solidFill>
                  <a:srgbClr val="FFCC00"/>
                </a:solidFill>
                <a:latin typeface="Arial Black" pitchFamily="34" charset="0"/>
              </a:rPr>
            </a:br>
            <a:endParaRPr lang="pt-BR" sz="2000" b="1" cap="none" dirty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3233861" cy="242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861" y="4415858"/>
            <a:ext cx="4869009" cy="24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069" y="4407384"/>
            <a:ext cx="5205931" cy="245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8" y="-31668"/>
            <a:ext cx="2655051" cy="34194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3307347"/>
            <a:ext cx="2662991" cy="3550654"/>
          </a:xfrm>
          <a:prstGeom prst="rect">
            <a:avLst/>
          </a:prstGeom>
        </p:spPr>
      </p:pic>
      <p:sp>
        <p:nvSpPr>
          <p:cNvPr id="21507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2975728" y="2981908"/>
            <a:ext cx="8758990" cy="37236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4000" dirty="0" smtClean="0">
                <a:solidFill>
                  <a:srgbClr val="FF0066"/>
                </a:solidFill>
                <a:latin typeface="Arial Black" pitchFamily="34" charset="0"/>
              </a:rPr>
              <a:t>INTERDISCIPLINARIDADE</a:t>
            </a:r>
            <a:endParaRPr lang="pt-BR" sz="2600" b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pt-BR" b="1" dirty="0">
                <a:solidFill>
                  <a:srgbClr val="00B0F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“[...] intensidade das trocas (...) [e] grau de integração real das disciplinas no interior de um mesmo projeto. Visa à recuperação da unidade humana pela passagem de uma subjetividade para uma intersubjetividade e, assim sendo, recupera a ideia primeira de cultura (formação do homem total), o papel da escola (formação do homem inserido em sua realidade) e o papel do homem (agente das mudanças do mundo</a:t>
            </a:r>
            <a:r>
              <a:rPr lang="pt-BR" altLang="pt-BR" b="1" dirty="0" smtClean="0">
                <a:solidFill>
                  <a:srgbClr val="00B0F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).” (</a:t>
            </a:r>
            <a:r>
              <a:rPr lang="pt-BR" altLang="pt-BR" b="1" dirty="0">
                <a:solidFill>
                  <a:srgbClr val="00B0F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THIESSEN, 2008, p.547) </a:t>
            </a:r>
            <a:endParaRPr lang="pt-BR" sz="24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728" y="1"/>
            <a:ext cx="3975876" cy="2981908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693" y="1"/>
            <a:ext cx="3919190" cy="29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6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585" y="570155"/>
            <a:ext cx="10861086" cy="5643075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OBJETIVOS DO PROJETO</a:t>
            </a:r>
            <a:r>
              <a:rPr lang="pt-B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3600" b="1" dirty="0">
                <a:solidFill>
                  <a:srgbClr val="D5973B"/>
                </a:solidFill>
                <a:latin typeface="Arial Black" panose="020B0A04020102020204" pitchFamily="34" charset="0"/>
              </a:rPr>
              <a:t>	</a:t>
            </a: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riação </a:t>
            </a: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de </a:t>
            </a:r>
            <a:r>
              <a:rPr lang="pt-BR" sz="3200" dirty="0">
                <a:solidFill>
                  <a:srgbClr val="FFCC00"/>
                </a:solidFill>
                <a:latin typeface="Arial Black" panose="020B0A04020102020204" pitchFamily="34" charset="0"/>
              </a:rPr>
              <a:t>possibilidades interdisciplinares </a:t>
            </a: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de intervenção na escola a partir 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 </a:t>
            </a:r>
            <a:r>
              <a:rPr lang="pt-BR" sz="3200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DIAGNÓSTICO,</a:t>
            </a:r>
            <a:r>
              <a:rPr lang="pt-BR" sz="3200" dirty="0" smtClean="0">
                <a:solidFill>
                  <a:srgbClr val="D5973B"/>
                </a:solidFill>
                <a:latin typeface="Arial Black" panose="020B0A04020102020204" pitchFamily="34" charset="0"/>
              </a:rPr>
              <a:t> 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capazes </a:t>
            </a: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de </a:t>
            </a:r>
            <a:r>
              <a:rPr lang="pt-BR" sz="3200" dirty="0">
                <a:solidFill>
                  <a:srgbClr val="FFCC00"/>
                </a:solidFill>
                <a:latin typeface="Arial Black" panose="020B0A04020102020204" pitchFamily="34" charset="0"/>
              </a:rPr>
              <a:t>qualificar a formação dos futuros </a:t>
            </a:r>
            <a:r>
              <a:rPr lang="pt-BR" sz="3200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professores </a:t>
            </a:r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partir de experiências criadoras, sensíveis, </a:t>
            </a:r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críticas, reflexivas e </a:t>
            </a:r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comprometidas com o processo </a:t>
            </a:r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integralidade de práticas capazes de contribuir para a 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melhoria </a:t>
            </a: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 educação na 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escola e na </a:t>
            </a:r>
            <a:r>
              <a:rPr lang="pt-BR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comunidade escolar (alunos, professores, gestores e </a:t>
            </a:r>
            <a:r>
              <a:rPr lang="pt-BR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pais).</a:t>
            </a:r>
            <a:endParaRPr lang="pt-BR" sz="32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366933" cy="6858000"/>
          </a:xfrm>
        </p:spPr>
        <p:txBody>
          <a:bodyPr/>
          <a:lstStyle/>
          <a:p>
            <a:pPr algn="r"/>
            <a:r>
              <a:rPr lang="pt-B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OBJETIVOS DO PROJETO</a:t>
            </a:r>
            <a:b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intervenções interdisciplinares acolhem o maior número possível de saberes e 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manifestações dos alunos, e sua estruturação trama aportes das diferentes áreas envolvidas na Escola GV.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desenvolver, no futuro professor, a habilidade de trabalhar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interdisciplinarmente,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pensando / construindo coletivamente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pedagógicos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inovadores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capazes de ampliar no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cotidiano escolar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leque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saberes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centrados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disciplinas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Matemática e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Português a outros campos como 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Física e </a:t>
            </a: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Artes.</a:t>
            </a:r>
            <a:b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1305" y="505949"/>
            <a:ext cx="2550695" cy="25506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310026" y="0"/>
            <a:ext cx="2176874" cy="30566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0026" y="3242187"/>
            <a:ext cx="2176874" cy="3665941"/>
          </a:xfrm>
          <a:prstGeom prst="rect">
            <a:avLst/>
          </a:prstGeom>
        </p:spPr>
      </p:pic>
      <p:pic>
        <p:nvPicPr>
          <p:cNvPr id="6" name="Picture 2" descr="C:\Users\MIRELA\Desktop\GETULIO AMISETAS\DSC00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438" y="3242187"/>
            <a:ext cx="2434023" cy="18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7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2944</TotalTime>
  <Words>2091</Words>
  <Application>Microsoft Office PowerPoint</Application>
  <PresentationFormat>Personalizar</PresentationFormat>
  <Paragraphs>275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Capa Dura</vt:lpstr>
      <vt:lpstr>Slide 1</vt:lpstr>
      <vt:lpstr>PARTICIPANTES</vt:lpstr>
      <vt:lpstr>Slide 3</vt:lpstr>
      <vt:lpstr>Slide 4</vt:lpstr>
      <vt:lpstr>Slide 5</vt:lpstr>
      <vt:lpstr>Este projeto faz parte de um Projeto Interdisciplinar do PROGRAMA INSTITUCIONAL DE BOLSA DE INICIAÇÃO À DOCÊNCIA (PIBID) - ANOS INICIAIS, composto pelo trabalho conjunto de 04 áreas em reuniões semanais interdisciplinares na escola, a ser lá desenvolvido durante o 2º  semestre de 2015.  É resultado de ações e de uma PESQUISA DIAGNÓSTICA iniciadas em março de 2014 e consolidadas no 1º semestre de 2015. É fruto de discussões, participação em eventos, leituras, debates, avaliações. Contou com a presença de 18 bolsistas,  02 supervisoras e uma coordenação de área, em uma densa imersão no espaço da escola, com a colaboração da comunidade escolar, equipe diretiva, docentes, funcionários, pais e alunos.  10 bolsistas da Pedagogia, 02 da Matemática,04 da Educação Física, 02 da Dança  </vt:lpstr>
      <vt:lpstr>Slide 7</vt:lpstr>
      <vt:lpstr>OBJETIVOS DO PROJETO  Criação de possibilidades interdisciplinares de intervenção na escola a partir do DIAGNÓSTICO, capazes de qualificar a formação dos futuros professores a partir de experiências criadoras, sensíveis, críticas, reflexivas e comprometidas com o processo de integralidade de práticas capazes de contribuir para a melhoria da educação na escola e na comunidade escolar (alunos, professores, gestores e pais).</vt:lpstr>
      <vt:lpstr> OBJETIVOS DO PROJETO  As intervenções interdisciplinares acolhem o maior número possível de saberes e a diversidade de manifestações dos alunos, e sua estruturação trama aportes das diferentes áreas envolvidas na Escola GV.  Visam desenvolver, no futuro professor, a habilidade de trabalhar interdisciplinarmente, pensando / construindo coletivamente processos pedagógicos inovadores, capazes de ampliar no cotidiano escolar o leque de saberes centrados em disciplinas como Matemática e Português a outros campos como  Educação Física e Artes.  </vt:lpstr>
      <vt:lpstr>Slide 10</vt:lpstr>
      <vt:lpstr>AVALIAÇÃO  Serão instrumentos de avaliação do projeto Observação direta e acompanhamento das atividades, os registros realizados (cadernos de campo, diários, fotografias etc.) Seminário Interno de avaliação (dezembro) com bolsistas, supervisores e coordenação de área) relatório auto-avaliação de cada participante. BOLSISTAS: participação, responsabilidade, frequência, capacidade de organização, iniciativa, densidade teórica, integração teoria-prática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Eixo 2: Direitos e deveres: na escola, na família e na comunidade OBJETIVO -Proporcionar a participação mais efetiva da família junto à comunidade da EMEF Getúlio Vargas, visando à socialização e consciência dos direitos humanos e deveres de cada um,  combatendo a violência e discutindo temas ligados à segurança e participação de todos no processo.   </vt:lpstr>
      <vt:lpstr>Slide 22</vt:lpstr>
      <vt:lpstr>Slide 23</vt:lpstr>
      <vt:lpstr>Slide 24</vt:lpstr>
      <vt:lpstr>OFICINAS COM A FAMÍLIA  (Pré e primeiro das AI- agosto a Novembro)  </vt:lpstr>
      <vt:lpstr>Slide 26</vt:lpstr>
      <vt:lpstr>Slide 27</vt:lpstr>
      <vt:lpstr>Slide 28</vt:lpstr>
      <vt:lpstr>Slide 29</vt:lpstr>
      <vt:lpstr>Slide 30</vt:lpstr>
      <vt:lpstr>(IN)CONCLUSÃO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</dc:title>
  <dc:creator>MIRELA</dc:creator>
  <cp:lastModifiedBy>..</cp:lastModifiedBy>
  <cp:revision>212</cp:revision>
  <dcterms:created xsi:type="dcterms:W3CDTF">2012-07-30T23:50:35Z</dcterms:created>
  <dcterms:modified xsi:type="dcterms:W3CDTF">2015-08-31T21:11:17Z</dcterms:modified>
</cp:coreProperties>
</file>