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3" r:id="rId3"/>
    <p:sldId id="274" r:id="rId4"/>
    <p:sldId id="275" r:id="rId5"/>
    <p:sldId id="291" r:id="rId6"/>
    <p:sldId id="298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92" r:id="rId15"/>
    <p:sldId id="293" r:id="rId16"/>
    <p:sldId id="294" r:id="rId17"/>
    <p:sldId id="295" r:id="rId18"/>
    <p:sldId id="297" r:id="rId19"/>
    <p:sldId id="296" r:id="rId20"/>
    <p:sldId id="288" r:id="rId21"/>
    <p:sldId id="290" r:id="rId22"/>
    <p:sldId id="272" r:id="rId23"/>
    <p:sldId id="299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39" autoAdjust="0"/>
  </p:normalViewPr>
  <p:slideViewPr>
    <p:cSldViewPr>
      <p:cViewPr>
        <p:scale>
          <a:sx n="67" d="100"/>
          <a:sy n="67" d="100"/>
        </p:scale>
        <p:origin x="-606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374D0-B580-4FA8-BDE6-77FE6979BC82}" type="datetimeFigureOut">
              <a:rPr lang="pt-BR" smtClean="0"/>
              <a:t>10/09/2015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B04F8-FE94-4CBF-B396-53FCA91F4F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72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04F8-FE94-4CBF-B396-53FCA91F4FC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62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04F8-FE94-4CBF-B396-53FCA91F4FC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8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E54-4DF8-4F71-96D0-DDD8DDAE2AE0}" type="datetimeFigureOut">
              <a:rPr lang="pt-BR" smtClean="0"/>
              <a:pPr/>
              <a:t>10/09/2015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A2B2EE-031D-46AE-9A0D-338743B18C4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E54-4DF8-4F71-96D0-DDD8DDAE2AE0}" type="datetimeFigureOut">
              <a:rPr lang="pt-BR" smtClean="0"/>
              <a:pPr/>
              <a:t>10/09/2015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B2EE-031D-46AE-9A0D-338743B18C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E54-4DF8-4F71-96D0-DDD8DDAE2AE0}" type="datetimeFigureOut">
              <a:rPr lang="pt-BR" smtClean="0"/>
              <a:pPr/>
              <a:t>10/09/2015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B2EE-031D-46AE-9A0D-338743B18C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E54-4DF8-4F71-96D0-DDD8DDAE2AE0}" type="datetimeFigureOut">
              <a:rPr lang="pt-BR" smtClean="0"/>
              <a:pPr/>
              <a:t>10/09/2015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B2EE-031D-46AE-9A0D-338743B18C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E54-4DF8-4F71-96D0-DDD8DDAE2AE0}" type="datetimeFigureOut">
              <a:rPr lang="pt-BR" smtClean="0"/>
              <a:pPr/>
              <a:t>10/09/2015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B2EE-031D-46AE-9A0D-338743B18C4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E54-4DF8-4F71-96D0-DDD8DDAE2AE0}" type="datetimeFigureOut">
              <a:rPr lang="pt-BR" smtClean="0"/>
              <a:pPr/>
              <a:t>10/09/2015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B2EE-031D-46AE-9A0D-338743B18C4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E54-4DF8-4F71-96D0-DDD8DDAE2AE0}" type="datetimeFigureOut">
              <a:rPr lang="pt-BR" smtClean="0"/>
              <a:pPr/>
              <a:t>10/09/2015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B2EE-031D-46AE-9A0D-338743B18C4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E54-4DF8-4F71-96D0-DDD8DDAE2AE0}" type="datetimeFigureOut">
              <a:rPr lang="pt-BR" smtClean="0"/>
              <a:pPr/>
              <a:t>10/09/2015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B2EE-031D-46AE-9A0D-338743B18C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E54-4DF8-4F71-96D0-DDD8DDAE2AE0}" type="datetimeFigureOut">
              <a:rPr lang="pt-BR" smtClean="0"/>
              <a:pPr/>
              <a:t>10/09/2015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B2EE-031D-46AE-9A0D-338743B18C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E54-4DF8-4F71-96D0-DDD8DDAE2AE0}" type="datetimeFigureOut">
              <a:rPr lang="pt-BR" smtClean="0"/>
              <a:pPr/>
              <a:t>10/09/2015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B2EE-031D-46AE-9A0D-338743B18C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1E54-4DF8-4F71-96D0-DDD8DDAE2AE0}" type="datetimeFigureOut">
              <a:rPr lang="pt-BR" smtClean="0"/>
              <a:pPr/>
              <a:t>10/09/2015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B2EE-031D-46AE-9A0D-338743B18C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E41E54-4DF8-4F71-96D0-DDD8DDAE2AE0}" type="datetimeFigureOut">
              <a:rPr lang="pt-BR" smtClean="0"/>
              <a:pPr/>
              <a:t>10/09/2015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8A2B2EE-031D-46AE-9A0D-338743B18C4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768" y="1628800"/>
            <a:ext cx="8748464" cy="2448272"/>
          </a:xfrm>
        </p:spPr>
        <p:txBody>
          <a:bodyPr/>
          <a:lstStyle/>
          <a:p>
            <a:r>
              <a:rPr lang="pt-BR" sz="5400" dirty="0" smtClean="0"/>
              <a:t>Lixo, </a:t>
            </a:r>
            <a:r>
              <a:rPr lang="pt-BR" sz="5400" dirty="0"/>
              <a:t>galochas e identidades nas ruas de </a:t>
            </a:r>
            <a:r>
              <a:rPr lang="pt-BR" sz="5400" dirty="0" err="1"/>
              <a:t>Satolep</a:t>
            </a:r>
            <a:endParaRPr lang="pt-BR" sz="5400" dirty="0"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3024336" cy="83674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27384"/>
            <a:ext cx="1087839" cy="108783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30" y="209401"/>
            <a:ext cx="822578" cy="6993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7768" y="4653136"/>
            <a:ext cx="87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/>
              <a:t>Projeto de Ensino Interdisciplinar </a:t>
            </a:r>
          </a:p>
          <a:p>
            <a:r>
              <a:rPr lang="pt-BR" sz="4000" i="1" dirty="0" smtClean="0"/>
              <a:t>Grupo </a:t>
            </a:r>
            <a:r>
              <a:rPr lang="pt-BR" sz="4000" i="1" dirty="0"/>
              <a:t>PIBID – E. Médio Tarde IEEAB</a:t>
            </a:r>
          </a:p>
        </p:txBody>
      </p:sp>
    </p:spTree>
    <p:extLst>
      <p:ext uri="{BB962C8B-B14F-4D97-AF65-F5344CB8AC3E}">
        <p14:creationId xmlns:p14="http://schemas.microsoft.com/office/powerpoint/2010/main" val="37221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31440"/>
            <a:ext cx="8229600" cy="1600200"/>
          </a:xfrm>
        </p:spPr>
        <p:txBody>
          <a:bodyPr/>
          <a:lstStyle/>
          <a:p>
            <a:pPr algn="l"/>
            <a:r>
              <a:rPr lang="pt-BR" sz="4800" dirty="0" smtClean="0"/>
              <a:t>A Justificativa 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52128"/>
            <a:ext cx="8229600" cy="60212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/>
              <a:t> </a:t>
            </a:r>
          </a:p>
          <a:p>
            <a:pPr algn="just"/>
            <a:r>
              <a:rPr lang="pt-BR" sz="3600" dirty="0">
                <a:solidFill>
                  <a:schemeClr val="tx1"/>
                </a:solidFill>
              </a:rPr>
              <a:t>O seminário integrador deve ter a preocupação de trabalhar com os alunos de forma contextualizada. Nada mais urgente na nossa sociedade do que construir pontes entre o saber específico de cada disciplina e a realidade que nos cerca. As dinâmicas sociais que englobam as estruturas e </a:t>
            </a:r>
            <a:r>
              <a:rPr lang="pt-BR" sz="3600" dirty="0" smtClean="0">
                <a:solidFill>
                  <a:schemeClr val="tx1"/>
                </a:solidFill>
              </a:rPr>
              <a:t>infraestruturas </a:t>
            </a:r>
            <a:r>
              <a:rPr lang="pt-BR" sz="3600" dirty="0">
                <a:solidFill>
                  <a:schemeClr val="tx1"/>
                </a:solidFill>
              </a:rPr>
              <a:t>que cimentam a realidade devem fazer parte da leitura de mundo do educando. Construir de forma objetiva, com alicerce em coisas reais, as cosmovisões, relacioná-las com os conteúdos específicos de cada disciplina, ensaiar a construção de pontes interdisciplinares, aproximar disciplinas e áreas, poder formar educandos capazes de construir conhecimentos e que não apenas consigam reproduzir e que acima de tudo ousem resolver problemas reais de suas comunidades.</a:t>
            </a:r>
          </a:p>
          <a:p>
            <a:pPr algn="just"/>
            <a:r>
              <a:rPr lang="pt-BR" sz="3600" dirty="0">
                <a:solidFill>
                  <a:schemeClr val="tx1"/>
                </a:solidFill>
              </a:rPr>
              <a:t>Portanto é necessário prever ações educativas que possibilitem tanto o esclarecimento sobre a necessidade de preservação do meio ambiente e da vida, quanto desenvolver práticas de intervenção na realidade que nos cerca.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377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Tendo </a:t>
            </a:r>
            <a:r>
              <a:rPr lang="pt-BR" sz="2000" dirty="0">
                <a:solidFill>
                  <a:schemeClr val="tx1"/>
                </a:solidFill>
              </a:rPr>
              <a:t>o levantamento sócio antropológico e os eixos Cultura, Trabalho e Tecnologia como ponto de partida, chegamos ao tema os porquês dos recorrentes alagamentos na cidade de Pelotas – Buscando conexões entre o problema cultural do lixo nas ruas, às tecnologias de prevenção e contenção dos alagamentos e a invisibilidade do trabalho dos operários da limpeza urbana.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Este trabalho pretende estabelecer conexões entre a realidade social e as áreas do conhecimento, bem como trilhar os caminhos da ousadia de propor possíveis ações e ou soluções ao problema levantado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  <a:r>
              <a:rPr lang="pt-BR" sz="2000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Desta forma, o esforço deste trabalho será o de criar nos alunos um espírito investigativo e fazê-los entender sua importância dentro da sociedade em que vivem, de modo que sejam protagonistas de saberes e tenham em mente que faz parte de suas responsabilidades buscar  alternativas possíveis para os problemas que assolam sua comunidade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1600200"/>
          </a:xfrm>
        </p:spPr>
        <p:txBody>
          <a:bodyPr/>
          <a:lstStyle/>
          <a:p>
            <a:pPr algn="l"/>
            <a:r>
              <a:rPr lang="pt-BR" sz="4800" dirty="0" smtClean="0"/>
              <a:t>A Justificativa 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26240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4800" dirty="0" smtClean="0"/>
              <a:t>O Objetivo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 </a:t>
            </a:r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Proporcionar </a:t>
            </a:r>
            <a:r>
              <a:rPr lang="pt-BR" dirty="0">
                <a:solidFill>
                  <a:schemeClr val="tx1"/>
                </a:solidFill>
              </a:rPr>
              <a:t>situações de aprendizagem em que o aluno possa observar analisar, refletir e intervir no seu meio. Desenvolvendo e participando de atividades educativas que estimulem a mudança de hábitos em relação ao consumo/descarte, ao meio ambiente, e a vida, favorecendo a reflexão sobre a responsabilidade ética dos seres humanos em relação à vida em nosso planeta.</a:t>
            </a:r>
          </a:p>
        </p:txBody>
      </p:sp>
    </p:spTree>
    <p:extLst>
      <p:ext uri="{BB962C8B-B14F-4D97-AF65-F5344CB8AC3E}">
        <p14:creationId xmlns:p14="http://schemas.microsoft.com/office/powerpoint/2010/main" val="286109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28900"/>
            <a:ext cx="8229600" cy="1600200"/>
          </a:xfrm>
        </p:spPr>
        <p:txBody>
          <a:bodyPr/>
          <a:lstStyle/>
          <a:p>
            <a:r>
              <a:rPr lang="pt-BR" dirty="0" smtClean="0"/>
              <a:t>As ações realizadas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00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20688"/>
            <a:ext cx="8229600" cy="1600200"/>
          </a:xfrm>
        </p:spPr>
        <p:txBody>
          <a:bodyPr/>
          <a:lstStyle/>
          <a:p>
            <a:pPr algn="l"/>
            <a:r>
              <a:rPr lang="pt-BR" sz="4800" dirty="0"/>
              <a:t>Saída de campo – Canal do Pepino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 descr="C:\Users\Public\Pictures\10411727_1024841384210269_4198036009114235950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7"/>
          <a:stretch/>
        </p:blipFill>
        <p:spPr bwMode="auto">
          <a:xfrm>
            <a:off x="251520" y="1700808"/>
            <a:ext cx="41409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Pictures\11102998_775011775946142_870732230107047868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88" y="1700807"/>
            <a:ext cx="4572000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1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4624"/>
            <a:ext cx="8229600" cy="1600200"/>
          </a:xfrm>
        </p:spPr>
        <p:txBody>
          <a:bodyPr/>
          <a:lstStyle/>
          <a:p>
            <a:pPr algn="l"/>
            <a:r>
              <a:rPr lang="pt-BR" sz="4800" dirty="0"/>
              <a:t>Oficina de Fotografia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 descr="C:\Users\Public\Pictures\11923060_924349697623926_2406525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8" y="1412777"/>
            <a:ext cx="4335892" cy="534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Pictures\11934964_924349700957259_1156655521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5"/>
          <a:stretch/>
        </p:blipFill>
        <p:spPr bwMode="auto">
          <a:xfrm>
            <a:off x="4572000" y="1412778"/>
            <a:ext cx="4413638" cy="534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7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600200"/>
          </a:xfrm>
        </p:spPr>
        <p:txBody>
          <a:bodyPr/>
          <a:lstStyle/>
          <a:p>
            <a:pPr algn="l"/>
            <a:r>
              <a:rPr lang="pt-BR" sz="4800" dirty="0"/>
              <a:t>Saída de </a:t>
            </a:r>
            <a:r>
              <a:rPr lang="pt-BR" sz="4800" dirty="0" smtClean="0"/>
              <a:t>campo -  </a:t>
            </a:r>
            <a:r>
              <a:rPr lang="pt-BR" sz="4800" dirty="0"/>
              <a:t>Saldanha Marinho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051" name="Picture 3" descr="C:\Users\Public\Pictures\11180313_793985784048347_717907490116612611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484784"/>
            <a:ext cx="464534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ublic\Pictures\22681_793986170714975_142594516942860357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1044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11351470_775011389279514_4872101100108909841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9"/>
          <a:stretch/>
        </p:blipFill>
        <p:spPr bwMode="auto">
          <a:xfrm>
            <a:off x="395536" y="836712"/>
            <a:ext cx="84249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ublic\Pictures\11111140_1635023936735436_3839467525843281994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t="40270" r="8708"/>
          <a:stretch/>
        </p:blipFill>
        <p:spPr bwMode="auto">
          <a:xfrm>
            <a:off x="395536" y="3573016"/>
            <a:ext cx="8424936" cy="320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600200"/>
          </a:xfrm>
        </p:spPr>
        <p:txBody>
          <a:bodyPr/>
          <a:lstStyle/>
          <a:p>
            <a:pPr algn="l"/>
            <a:r>
              <a:rPr lang="pt-BR" sz="4800" dirty="0"/>
              <a:t>Oficina de Diário de Campo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53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76672"/>
            <a:ext cx="8229600" cy="1600200"/>
          </a:xfrm>
        </p:spPr>
        <p:txBody>
          <a:bodyPr/>
          <a:lstStyle/>
          <a:p>
            <a:pPr algn="l"/>
            <a:r>
              <a:rPr lang="pt-BR" sz="4800" dirty="0"/>
              <a:t>Saída de Campo - Canal da Rodoviária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098" name="Picture 2" descr="C:\Users\Public\Pictures\1454774_1206797379346312_775285823386687324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323"/>
            <a:ext cx="8136904" cy="51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6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600200"/>
          </a:xfrm>
        </p:spPr>
        <p:txBody>
          <a:bodyPr/>
          <a:lstStyle/>
          <a:p>
            <a:pPr algn="l"/>
            <a:r>
              <a:rPr lang="pt-BR" sz="4800" dirty="0"/>
              <a:t>Saída de campo  - Canal da Ferreira Viana ao lado do Shopping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122" name="Picture 2" descr="C:\Users\Public\Pictures\11113749_376301539230238_6894879750829081812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4"/>
          <a:stretch/>
        </p:blipFill>
        <p:spPr bwMode="auto">
          <a:xfrm>
            <a:off x="5076056" y="2276872"/>
            <a:ext cx="3871274" cy="439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ublic\Pictures\11692706_376300905896968_871102490066231712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824536" cy="439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6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1600200"/>
          </a:xfrm>
        </p:spPr>
        <p:txBody>
          <a:bodyPr/>
          <a:lstStyle/>
          <a:p>
            <a:pPr algn="l"/>
            <a:r>
              <a:rPr lang="pt-BR" sz="4800" dirty="0" smtClean="0"/>
              <a:t>Diagnóstico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2568"/>
          </a:xfrm>
        </p:spPr>
        <p:txBody>
          <a:bodyPr>
            <a:noAutofit/>
          </a:bodyPr>
          <a:lstStyle/>
          <a:p>
            <a:pPr algn="just"/>
            <a:r>
              <a:rPr lang="pt-BR" sz="2300" dirty="0" smtClean="0">
                <a:solidFill>
                  <a:schemeClr val="tx1"/>
                </a:solidFill>
              </a:rPr>
              <a:t>Durante o segundo semestre de 2014 o Grupo Interdisciplinar do PIBID – Tarde do IEEAB, por conta de uma excepcionalidade do programa, era composto por um coordenador, dois supervisores e quatro bolsistas (2 da matemática e 2 da física). </a:t>
            </a:r>
          </a:p>
          <a:p>
            <a:pPr algn="just"/>
            <a:r>
              <a:rPr lang="pt-BR" sz="2300" dirty="0" smtClean="0">
                <a:solidFill>
                  <a:schemeClr val="tx1"/>
                </a:solidFill>
              </a:rPr>
              <a:t>Dada esta excepcionalidade optamos por buscar um diagnóstico da realidade concreta dos Seminários Integrados à partir de um estudo etnográfico.</a:t>
            </a:r>
          </a:p>
          <a:p>
            <a:pPr algn="just"/>
            <a:r>
              <a:rPr lang="pt-BR" sz="2300" dirty="0" smtClean="0">
                <a:solidFill>
                  <a:schemeClr val="tx1"/>
                </a:solidFill>
              </a:rPr>
              <a:t>Os bolsistas acompanharam as turmas de Seminário Integrado que estavam a cargo dos supervisores durante um semestre, construindo uma descrição densa e problematizada frente aos documentos da SEDUC-RS que orientavam a prática realizadas nos espaços do Seminário em uma turma de 1º ano e uma de 3º ano do E. Médio</a:t>
            </a:r>
            <a:endParaRPr lang="pt-BR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65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47464"/>
            <a:ext cx="8229600" cy="1600200"/>
          </a:xfrm>
        </p:spPr>
        <p:txBody>
          <a:bodyPr/>
          <a:lstStyle/>
          <a:p>
            <a:pPr algn="l"/>
            <a:r>
              <a:rPr lang="pt-BR" sz="4800" dirty="0" smtClean="0"/>
              <a:t>Atividade Interdisciplinar</a:t>
            </a:r>
            <a:endParaRPr lang="pt-BR" sz="4800" dirty="0"/>
          </a:p>
        </p:txBody>
      </p:sp>
      <p:pic>
        <p:nvPicPr>
          <p:cNvPr id="6146" name="Picture 2" descr="C:\Users\Public\Pictures\Sem títul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89" b="5211"/>
          <a:stretch/>
        </p:blipFill>
        <p:spPr bwMode="auto">
          <a:xfrm>
            <a:off x="251520" y="836712"/>
            <a:ext cx="87129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ublic\Pictures\Sem títul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3" t="8195" b="4606"/>
          <a:stretch/>
        </p:blipFill>
        <p:spPr bwMode="auto">
          <a:xfrm>
            <a:off x="251520" y="4149080"/>
            <a:ext cx="439248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Pictures\Sem título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8199" b="21800"/>
          <a:stretch/>
        </p:blipFill>
        <p:spPr bwMode="auto">
          <a:xfrm>
            <a:off x="4644008" y="4149080"/>
            <a:ext cx="43204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1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4800" dirty="0" smtClean="0"/>
              <a:t>Programação para o segundo semestre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600" dirty="0" smtClean="0">
                <a:solidFill>
                  <a:schemeClr val="tx1"/>
                </a:solidFill>
              </a:rPr>
              <a:t>Realizar a atividade interdisciplinar que irá problematizar os resultados obtidos até o momento através das saídas de campo realizadas;</a:t>
            </a:r>
          </a:p>
          <a:p>
            <a:pPr algn="just"/>
            <a:r>
              <a:rPr lang="pt-BR" sz="2600" dirty="0" smtClean="0">
                <a:solidFill>
                  <a:schemeClr val="tx1"/>
                </a:solidFill>
              </a:rPr>
              <a:t>Recolher os relatos de memórias e lembranças solicitados;</a:t>
            </a:r>
          </a:p>
          <a:p>
            <a:r>
              <a:rPr lang="pt-BR" sz="2600" dirty="0" smtClean="0">
                <a:solidFill>
                  <a:schemeClr val="tx1"/>
                </a:solidFill>
              </a:rPr>
              <a:t>Saída de campo orientada junto ao SANEP – Funcionamento das Bombas;</a:t>
            </a:r>
          </a:p>
          <a:p>
            <a:r>
              <a:rPr lang="pt-BR" sz="2600" dirty="0" smtClean="0">
                <a:solidFill>
                  <a:schemeClr val="tx1"/>
                </a:solidFill>
              </a:rPr>
              <a:t>Oficina de História Oral;</a:t>
            </a:r>
          </a:p>
          <a:p>
            <a:r>
              <a:rPr lang="pt-BR" sz="2600" dirty="0" smtClean="0">
                <a:solidFill>
                  <a:schemeClr val="tx1"/>
                </a:solidFill>
              </a:rPr>
              <a:t>Saída de campo – conversa com os trabalhadores da limpeza urbana;</a:t>
            </a:r>
          </a:p>
          <a:p>
            <a:r>
              <a:rPr lang="pt-BR" sz="2600" dirty="0" smtClean="0">
                <a:solidFill>
                  <a:schemeClr val="tx1"/>
                </a:solidFill>
              </a:rPr>
              <a:t>Construção de uma proposta de intervenção social;</a:t>
            </a:r>
          </a:p>
          <a:p>
            <a:r>
              <a:rPr lang="pt-BR" sz="2600" dirty="0" smtClean="0">
                <a:solidFill>
                  <a:schemeClr val="tx1"/>
                </a:solidFill>
              </a:rPr>
              <a:t>Apresentação dos resultados da investigação e da proposta de intervenção social para a comunidade escolar e para a direção do SANEP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28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Referências:</a:t>
            </a:r>
            <a:br>
              <a:rPr lang="pt-BR" sz="4000" dirty="0"/>
            </a:br>
            <a:endParaRPr lang="pt-BR" sz="4000" dirty="0"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1800" dirty="0">
                <a:solidFill>
                  <a:schemeClr val="tx1"/>
                </a:solidFill>
              </a:rPr>
              <a:t>http://www.pelotas.com.br/noticia/noticia.htm?codnoticia=24620</a:t>
            </a:r>
          </a:p>
          <a:p>
            <a:pPr algn="just"/>
            <a:endParaRPr lang="pt-BR" sz="1800" dirty="0">
              <a:solidFill>
                <a:schemeClr val="tx1"/>
              </a:solidFill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</a:rPr>
              <a:t>http://srv-net.diariopopular.com.br/20_01_01/jt190101.html</a:t>
            </a:r>
          </a:p>
          <a:p>
            <a:pPr algn="just"/>
            <a:endParaRPr lang="pt-BR" sz="1800" dirty="0">
              <a:solidFill>
                <a:schemeClr val="tx1"/>
              </a:solidFill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</a:rPr>
              <a:t>http://www.pelotas.rs.gov.br/noticias/detalhe.php?controle=MjAxNC0wNC0xMA==&amp;codnoticia=36474</a:t>
            </a:r>
          </a:p>
          <a:p>
            <a:pPr algn="just"/>
            <a:endParaRPr lang="pt-BR" sz="1800" dirty="0">
              <a:solidFill>
                <a:schemeClr val="tx1"/>
              </a:solidFill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</a:rPr>
              <a:t>HANSMANN, Henrique </a:t>
            </a:r>
            <a:r>
              <a:rPr lang="pt-BR" sz="1800" dirty="0" err="1">
                <a:solidFill>
                  <a:schemeClr val="tx1"/>
                </a:solidFill>
              </a:rPr>
              <a:t>Zanotta</a:t>
            </a:r>
            <a:r>
              <a:rPr lang="pt-BR" sz="1800" dirty="0">
                <a:solidFill>
                  <a:schemeClr val="tx1"/>
                </a:solidFill>
              </a:rPr>
              <a:t>. </a:t>
            </a:r>
            <a:r>
              <a:rPr lang="pt-BR" sz="1800" b="1" dirty="0">
                <a:solidFill>
                  <a:schemeClr val="tx1"/>
                </a:solidFill>
              </a:rPr>
              <a:t>Descrição e Caracterização das Principais Enchentes e Alagamentos de Pelotas-RS</a:t>
            </a:r>
            <a:r>
              <a:rPr lang="pt-BR" sz="1800" dirty="0">
                <a:solidFill>
                  <a:schemeClr val="tx1"/>
                </a:solidFill>
              </a:rPr>
              <a:t>.  Trabalho de Conclusão de Curso ,Pelotas, 2013 </a:t>
            </a:r>
          </a:p>
          <a:p>
            <a:pPr marL="0" indent="0" algn="just">
              <a:buNone/>
            </a:pPr>
            <a:endParaRPr lang="pt-BR" sz="1800" dirty="0" smtClean="0">
              <a:solidFill>
                <a:schemeClr val="tx1"/>
              </a:solidFill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</a:rPr>
              <a:t>http://</a:t>
            </a:r>
            <a:r>
              <a:rPr lang="pt-BR" sz="1800" dirty="0" smtClean="0">
                <a:solidFill>
                  <a:schemeClr val="tx1"/>
                </a:solidFill>
              </a:rPr>
              <a:t>srecgo.blogspot.com.br/2014/05/senhor-prefeito-ze-da-cuica-e-bola-de.html?m=1</a:t>
            </a:r>
          </a:p>
          <a:p>
            <a:pPr algn="just"/>
            <a:endParaRPr lang="pt-BR" sz="1800" dirty="0">
              <a:solidFill>
                <a:schemeClr val="tx1"/>
              </a:solidFill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</a:rPr>
              <a:t>http://</a:t>
            </a:r>
            <a:r>
              <a:rPr lang="pt-BR" sz="1800" dirty="0" smtClean="0">
                <a:solidFill>
                  <a:schemeClr val="tx1"/>
                </a:solidFill>
              </a:rPr>
              <a:t>pelotascultural.blogspot.com.br/2010/06/enchente-de-1941-em-pelotas.html?m=1</a:t>
            </a:r>
          </a:p>
          <a:p>
            <a:pPr algn="just"/>
            <a:endParaRPr lang="pt-BR" sz="1800" dirty="0">
              <a:solidFill>
                <a:schemeClr val="tx1"/>
              </a:solidFill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</a:rPr>
              <a:t>https://</a:t>
            </a:r>
            <a:r>
              <a:rPr lang="pt-BR" sz="1800" dirty="0" smtClean="0">
                <a:solidFill>
                  <a:schemeClr val="tx1"/>
                </a:solidFill>
              </a:rPr>
              <a:t>www.youtube.com/watch?v=J_cyfGGUON4</a:t>
            </a:r>
          </a:p>
          <a:p>
            <a:pPr algn="just"/>
            <a:endParaRPr lang="pt-BR" sz="1800" dirty="0">
              <a:solidFill>
                <a:schemeClr val="tx1"/>
              </a:solidFill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</a:rPr>
              <a:t>https://www.youtube.com/watch?v=2wqUysSS8Ro</a:t>
            </a:r>
            <a:endParaRPr lang="pt-BR" sz="1800" dirty="0" smtClean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Referências:</a:t>
            </a:r>
            <a:br>
              <a:rPr lang="pt-BR" sz="4000" dirty="0"/>
            </a:br>
            <a:endParaRPr lang="pt-BR" sz="4000" dirty="0"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pt-BR" sz="1700" dirty="0">
                <a:solidFill>
                  <a:schemeClr val="tx1"/>
                </a:solidFill>
              </a:rPr>
              <a:t>MALINOWSKI, </a:t>
            </a:r>
            <a:r>
              <a:rPr lang="pt-BR" sz="1700" dirty="0" err="1">
                <a:solidFill>
                  <a:schemeClr val="tx1"/>
                </a:solidFill>
              </a:rPr>
              <a:t>Bronislaw</a:t>
            </a:r>
            <a:r>
              <a:rPr lang="pt-BR" sz="1700" dirty="0">
                <a:solidFill>
                  <a:schemeClr val="tx1"/>
                </a:solidFill>
              </a:rPr>
              <a:t>. Os Argonautas do Pacífico Ocidental - Introdução: objeto, método e alcance desta investigação. In: </a:t>
            </a:r>
            <a:r>
              <a:rPr lang="pt-BR" sz="1700" b="1" dirty="0" err="1">
                <a:solidFill>
                  <a:schemeClr val="tx1"/>
                </a:solidFill>
              </a:rPr>
              <a:t>Ethnologia</a:t>
            </a:r>
            <a:r>
              <a:rPr lang="pt-BR" sz="1700" dirty="0">
                <a:solidFill>
                  <a:schemeClr val="tx1"/>
                </a:solidFill>
              </a:rPr>
              <a:t>. N.S., nº 6-8, 1997, pp. 17-37.</a:t>
            </a:r>
          </a:p>
          <a:p>
            <a:pPr marL="0" indent="0">
              <a:buNone/>
            </a:pPr>
            <a:r>
              <a:rPr lang="pt-BR" sz="1700" dirty="0">
                <a:solidFill>
                  <a:schemeClr val="tx1"/>
                </a:solidFill>
              </a:rPr>
              <a:t> </a:t>
            </a:r>
          </a:p>
          <a:p>
            <a:r>
              <a:rPr lang="pt-BR" sz="1700" dirty="0">
                <a:solidFill>
                  <a:schemeClr val="tx1"/>
                </a:solidFill>
              </a:rPr>
              <a:t>GEERTZ, Clifford. Estar lá: a antropologia e o cenário da escrita. In: </a:t>
            </a:r>
            <a:r>
              <a:rPr lang="pt-BR" sz="1700" b="1" dirty="0">
                <a:solidFill>
                  <a:schemeClr val="tx1"/>
                </a:solidFill>
              </a:rPr>
              <a:t>Obras e Vidas: o antropólogo como autor</a:t>
            </a:r>
            <a:r>
              <a:rPr lang="pt-BR" sz="1700" dirty="0">
                <a:solidFill>
                  <a:schemeClr val="tx1"/>
                </a:solidFill>
              </a:rPr>
              <a:t>. Rio de Janeiro: Editora UFRJ, 2005. 2ª ed. p. 11-39</a:t>
            </a:r>
          </a:p>
          <a:p>
            <a:pPr marL="0" indent="0">
              <a:buNone/>
            </a:pPr>
            <a:r>
              <a:rPr lang="pt-BR" sz="1700" dirty="0">
                <a:solidFill>
                  <a:schemeClr val="tx1"/>
                </a:solidFill>
              </a:rPr>
              <a:t> </a:t>
            </a:r>
          </a:p>
          <a:p>
            <a:r>
              <a:rPr lang="pt-BR" sz="1700" dirty="0">
                <a:solidFill>
                  <a:schemeClr val="tx1"/>
                </a:solidFill>
              </a:rPr>
              <a:t>BOGDAN, R.C; BIKLEN, S.K. Notas de campo. In: </a:t>
            </a:r>
            <a:r>
              <a:rPr lang="pt-BR" sz="1700" b="1" dirty="0">
                <a:solidFill>
                  <a:schemeClr val="tx1"/>
                </a:solidFill>
              </a:rPr>
              <a:t>Investigação qualitativa em educação - uma introdução à teorias e aos métodos</a:t>
            </a:r>
            <a:r>
              <a:rPr lang="pt-BR" sz="1700" dirty="0">
                <a:solidFill>
                  <a:schemeClr val="tx1"/>
                </a:solidFill>
              </a:rPr>
              <a:t>. Porto: Porto Editora, 1994. p. 150-175.</a:t>
            </a:r>
          </a:p>
          <a:p>
            <a:endParaRPr lang="pt-BR" sz="1700" dirty="0">
              <a:solidFill>
                <a:schemeClr val="tx1"/>
              </a:solidFill>
            </a:endParaRPr>
          </a:p>
          <a:p>
            <a:r>
              <a:rPr lang="pt-BR" sz="1700" dirty="0">
                <a:solidFill>
                  <a:schemeClr val="tx1"/>
                </a:solidFill>
              </a:rPr>
              <a:t>FALKEMBACH, Elza Maria F. Diário de Campo: um instrumento de reflexão. In </a:t>
            </a:r>
            <a:r>
              <a:rPr lang="pt-BR" sz="1700" b="1" dirty="0">
                <a:solidFill>
                  <a:schemeClr val="tx1"/>
                </a:solidFill>
              </a:rPr>
              <a:t>Revista Contexto/Educação</a:t>
            </a:r>
            <a:r>
              <a:rPr lang="pt-BR" sz="1700" dirty="0">
                <a:solidFill>
                  <a:schemeClr val="tx1"/>
                </a:solidFill>
              </a:rPr>
              <a:t>. Ijuí, RS: </a:t>
            </a:r>
            <a:r>
              <a:rPr lang="pt-BR" sz="1700" dirty="0" err="1">
                <a:solidFill>
                  <a:schemeClr val="tx1"/>
                </a:solidFill>
              </a:rPr>
              <a:t>Unijuí</a:t>
            </a:r>
            <a:r>
              <a:rPr lang="pt-BR" sz="1700" dirty="0">
                <a:solidFill>
                  <a:schemeClr val="tx1"/>
                </a:solidFill>
              </a:rPr>
              <a:t>, v. 2, n.7(jul./set.1987). p. 19-24</a:t>
            </a:r>
          </a:p>
          <a:p>
            <a:endParaRPr lang="pt-BR" sz="1700" dirty="0">
              <a:solidFill>
                <a:schemeClr val="tx1"/>
              </a:solidFill>
            </a:endParaRPr>
          </a:p>
          <a:p>
            <a:r>
              <a:rPr lang="pt-BR" sz="1700" dirty="0">
                <a:solidFill>
                  <a:schemeClr val="tx1"/>
                </a:solidFill>
              </a:rPr>
              <a:t>MINISTÉRIO DA EDUCAÇÃO. A reforma curricular e a organização do Ensino Médio. In: </a:t>
            </a:r>
            <a:r>
              <a:rPr lang="pt-BR" sz="1700" b="1" dirty="0">
                <a:solidFill>
                  <a:schemeClr val="tx1"/>
                </a:solidFill>
              </a:rPr>
              <a:t>Parâmetros Curriculares Nacionais (Ensino Médio) – Parte I Bases Legais</a:t>
            </a:r>
            <a:r>
              <a:rPr lang="pt-BR" sz="1700" dirty="0">
                <a:solidFill>
                  <a:schemeClr val="tx1"/>
                </a:solidFill>
              </a:rPr>
              <a:t>. 2000. p. 15-23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696" y="0"/>
            <a:ext cx="8686800" cy="1600200"/>
          </a:xfrm>
        </p:spPr>
        <p:txBody>
          <a:bodyPr/>
          <a:lstStyle/>
          <a:p>
            <a:pPr algn="l"/>
            <a:r>
              <a:rPr lang="pt-BR" sz="4800" dirty="0" smtClean="0"/>
              <a:t>Alguns resultados e inquietações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55365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Os resultados obtidos nos relatos etnográficos  nos permitiram inferir que havia um distanciamento gigantesco entre a prática e as orientações da SEDUC-RS para a implementação do Seminário Integrado.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Em especial uma dificuldade de conduzir um projeto de aprendizagem  interdisciplinar que viesse a transformar o espaço dos Seminários Integrados em espaço de formação integral, contextualizado, que possibilitasse uma integração dos </a:t>
            </a:r>
            <a:r>
              <a:rPr lang="pt-BR" dirty="0">
                <a:solidFill>
                  <a:schemeClr val="tx1"/>
                </a:solidFill>
              </a:rPr>
              <a:t>conhecimentos mínimos ou </a:t>
            </a:r>
            <a:r>
              <a:rPr lang="pt-BR" dirty="0" smtClean="0">
                <a:solidFill>
                  <a:schemeClr val="tx1"/>
                </a:solidFill>
              </a:rPr>
              <a:t>introdutórios de cada disciplina, dos eixos de investigação e da realidade dos educandos.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1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600200"/>
          </a:xfrm>
        </p:spPr>
        <p:txBody>
          <a:bodyPr/>
          <a:lstStyle/>
          <a:p>
            <a:pPr algn="l"/>
            <a:r>
              <a:rPr lang="pt-BR" sz="4800" dirty="0" smtClean="0"/>
              <a:t>Partindo do diagnóstico para construir a ação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7859216" cy="45365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600" dirty="0" smtClean="0">
                <a:solidFill>
                  <a:schemeClr val="tx1"/>
                </a:solidFill>
              </a:rPr>
              <a:t>Ainda no ano de 2014 o grupo estabeleceu uma negociação com a direção da escola para que os dois supervisores ficassem no ano seguinte com turmas do seminário integrado no mesmo adiantamento, foram acertadas turmas do 3º ano do E. Médio, e para que a coordenação pedagógica da escola aceitasse que o grupo interdisciplinar do PIBID – Tarde junto aos professores responsáveis pelas quatro turmas de 3º ano da escola, montassem um projeto interdisciplinar conjunto e se responsabilizasse pela execução do mesmo durante todo o ano letivo de 2015.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628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600200"/>
          </a:xfrm>
        </p:spPr>
        <p:txBody>
          <a:bodyPr/>
          <a:lstStyle/>
          <a:p>
            <a:pPr algn="l"/>
            <a:r>
              <a:rPr lang="pt-BR" sz="4800" dirty="0" smtClean="0"/>
              <a:t>Partindo do diagnóstico para construir a ação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3800" dirty="0" smtClean="0">
                <a:solidFill>
                  <a:schemeClr val="tx1"/>
                </a:solidFill>
              </a:rPr>
              <a:t>Em 2015 o Grupo Interdisciplinar do PIBID – Tarde do IEEAB foi totalmente remodelado visto que os bolsistas que faziam parte do grupo em 2014 solicitam desligamento do programa por optarem por outras bolsas e ou por terem feito reopção de curso.</a:t>
            </a:r>
          </a:p>
          <a:p>
            <a:pPr algn="just"/>
            <a:r>
              <a:rPr lang="pt-BR" sz="3800" dirty="0" smtClean="0">
                <a:solidFill>
                  <a:schemeClr val="tx1"/>
                </a:solidFill>
              </a:rPr>
              <a:t>Juntamente com a coordenação pedagógica da escola, os professores responsáveis   pelo seminário integrado no adiantamento e os novos integrantes do grupo o projeto de aprendizagem interdisciplinar foi estruturado nas primeiras semanas do ano letivo de 2015 tendo por base a competência – resolver problemas, estabelecida por parte da escola como a ser desenvolvida nos espaços do seminário integrado das turmas de 3° ano.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184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47464"/>
            <a:ext cx="8229600" cy="1600200"/>
          </a:xfrm>
        </p:spPr>
        <p:txBody>
          <a:bodyPr/>
          <a:lstStyle/>
          <a:p>
            <a:pPr algn="l"/>
            <a:r>
              <a:rPr lang="pt-BR" sz="4800" dirty="0" smtClean="0"/>
              <a:t>Grupo Atual Interdisciplinar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64096"/>
            <a:ext cx="8229600" cy="602128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Aline </a:t>
            </a:r>
            <a:r>
              <a:rPr lang="pt-BR" dirty="0" smtClean="0">
                <a:solidFill>
                  <a:schemeClr val="tx1"/>
                </a:solidFill>
              </a:rPr>
              <a:t>Dobke – Ciências Sociais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Carlos Willian – Ciências </a:t>
            </a:r>
            <a:r>
              <a:rPr lang="pt-BR" dirty="0">
                <a:solidFill>
                  <a:schemeClr val="tx1"/>
                </a:solidFill>
              </a:rPr>
              <a:t>Sociais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Carmen </a:t>
            </a:r>
            <a:r>
              <a:rPr lang="pt-BR" dirty="0" err="1" smtClean="0">
                <a:solidFill>
                  <a:schemeClr val="tx1"/>
                </a:solidFill>
              </a:rPr>
              <a:t>Bulow</a:t>
            </a:r>
            <a:r>
              <a:rPr lang="pt-BR" dirty="0" smtClean="0">
                <a:solidFill>
                  <a:schemeClr val="tx1"/>
                </a:solidFill>
              </a:rPr>
              <a:t> – Filosofia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 err="1" smtClean="0">
                <a:solidFill>
                  <a:schemeClr val="tx1"/>
                </a:solidFill>
              </a:rPr>
              <a:t>Giliane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de </a:t>
            </a:r>
            <a:r>
              <a:rPr lang="pt-BR" dirty="0" smtClean="0">
                <a:solidFill>
                  <a:schemeClr val="tx1"/>
                </a:solidFill>
              </a:rPr>
              <a:t>Oliveira – Ciências Sociais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 err="1" smtClean="0">
                <a:solidFill>
                  <a:schemeClr val="tx1"/>
                </a:solidFill>
              </a:rPr>
              <a:t>Gilnei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Farias </a:t>
            </a:r>
            <a:r>
              <a:rPr lang="pt-BR" dirty="0" smtClean="0">
                <a:solidFill>
                  <a:schemeClr val="tx1"/>
                </a:solidFill>
              </a:rPr>
              <a:t>Souza – Filosofia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Luciane Luz – Matemática 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 err="1" smtClean="0">
                <a:solidFill>
                  <a:schemeClr val="tx1"/>
                </a:solidFill>
              </a:rPr>
              <a:t>Makele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Heidt</a:t>
            </a:r>
            <a:r>
              <a:rPr lang="pt-BR" dirty="0" smtClean="0">
                <a:solidFill>
                  <a:schemeClr val="tx1"/>
                </a:solidFill>
              </a:rPr>
              <a:t> – Matemática 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 err="1" smtClean="0">
                <a:solidFill>
                  <a:schemeClr val="tx1"/>
                </a:solidFill>
              </a:rPr>
              <a:t>Quezia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Galarça</a:t>
            </a:r>
            <a:r>
              <a:rPr lang="pt-BR" dirty="0"/>
              <a:t> </a:t>
            </a:r>
            <a:r>
              <a:rPr lang="pt-BR" dirty="0" smtClean="0">
                <a:solidFill>
                  <a:schemeClr val="tx1"/>
                </a:solidFill>
              </a:rPr>
              <a:t>– Ciências Sociais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Supervisores: Ana Luiza </a:t>
            </a:r>
            <a:r>
              <a:rPr lang="pt-BR" dirty="0" smtClean="0">
                <a:solidFill>
                  <a:schemeClr val="tx1"/>
                </a:solidFill>
              </a:rPr>
              <a:t>Ferreira – Física 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		     Fernando </a:t>
            </a:r>
            <a:r>
              <a:rPr lang="pt-BR" dirty="0" smtClean="0">
                <a:solidFill>
                  <a:schemeClr val="tx1"/>
                </a:solidFill>
              </a:rPr>
              <a:t>Rosário – Ciências Sociais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Coordenador: Diogo </a:t>
            </a:r>
            <a:r>
              <a:rPr lang="pt-BR" dirty="0" smtClean="0">
                <a:solidFill>
                  <a:schemeClr val="tx1"/>
                </a:solidFill>
              </a:rPr>
              <a:t>Franco Rios </a:t>
            </a:r>
            <a:r>
              <a:rPr lang="pt-BR" dirty="0" smtClean="0">
                <a:solidFill>
                  <a:schemeClr val="tx1"/>
                </a:solidFill>
              </a:rPr>
              <a:t>– Matemática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600200"/>
          </a:xfrm>
        </p:spPr>
        <p:txBody>
          <a:bodyPr/>
          <a:lstStyle/>
          <a:p>
            <a:pPr algn="l"/>
            <a:r>
              <a:rPr lang="pt-BR" sz="4800" dirty="0" smtClean="0"/>
              <a:t>Contextualizando 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Aos alunos dos 3º anos foi proposto que estes relatassem a experiência de viver na cidade de Pelotas e à partir dos relatos foi se construindo a ideia de qual seria o principal problema da cidade. e dentre os muitos elencados qual despertaria um interesse de investigação das causas, dos efeitos e mais do que isso, para qual destes problemas eles gostariam de propor uma solução.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Deste primeiro processo elegemos o Tema – Alagamentos Recorrentes como ponto de partida.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1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Reunião para decisão do problema a ser resolvido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9"/>
            <a:ext cx="7920880" cy="4752527"/>
          </a:xfrm>
        </p:spPr>
      </p:pic>
    </p:spTree>
    <p:extLst>
      <p:ext uri="{BB962C8B-B14F-4D97-AF65-F5344CB8AC3E}">
        <p14:creationId xmlns:p14="http://schemas.microsoft.com/office/powerpoint/2010/main" val="219659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4800" dirty="0" smtClean="0"/>
              <a:t>Sobre o Problema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Os </a:t>
            </a:r>
            <a:r>
              <a:rPr lang="pt-BR" dirty="0">
                <a:solidFill>
                  <a:schemeClr val="tx1"/>
                </a:solidFill>
              </a:rPr>
              <a:t>porquês dos recorrentes alagamentos na cidade de Pelotas – Buscando conexões entre o problema </a:t>
            </a:r>
            <a:r>
              <a:rPr lang="pt-BR" dirty="0" smtClean="0">
                <a:solidFill>
                  <a:schemeClr val="tx1"/>
                </a:solidFill>
              </a:rPr>
              <a:t>cultural dos alagamentos o </a:t>
            </a:r>
            <a:r>
              <a:rPr lang="pt-BR" dirty="0">
                <a:solidFill>
                  <a:schemeClr val="tx1"/>
                </a:solidFill>
              </a:rPr>
              <a:t>lixo nas </a:t>
            </a:r>
            <a:r>
              <a:rPr lang="pt-BR" dirty="0" smtClean="0">
                <a:solidFill>
                  <a:schemeClr val="tx1"/>
                </a:solidFill>
              </a:rPr>
              <a:t>ruas e </a:t>
            </a:r>
            <a:r>
              <a:rPr lang="pt-BR" dirty="0">
                <a:solidFill>
                  <a:schemeClr val="tx1"/>
                </a:solidFill>
              </a:rPr>
              <a:t>às tecnologias de prevenção e contenção dos </a:t>
            </a:r>
            <a:r>
              <a:rPr lang="pt-BR" dirty="0" smtClean="0">
                <a:solidFill>
                  <a:schemeClr val="tx1"/>
                </a:solidFill>
              </a:rPr>
              <a:t>alagamentos.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3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403</TotalTime>
  <Words>843</Words>
  <Application>Microsoft Office PowerPoint</Application>
  <PresentationFormat>Apresentação na tela (4:3)</PresentationFormat>
  <Paragraphs>89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Executivo</vt:lpstr>
      <vt:lpstr>Lixo, galochas e identidades nas ruas de Satolep</vt:lpstr>
      <vt:lpstr>Diagnóstico</vt:lpstr>
      <vt:lpstr>Alguns resultados e inquietações</vt:lpstr>
      <vt:lpstr>Partindo do diagnóstico para construir a ação</vt:lpstr>
      <vt:lpstr>Partindo do diagnóstico para construir a ação</vt:lpstr>
      <vt:lpstr>Grupo Atual Interdisciplinar</vt:lpstr>
      <vt:lpstr>Contextualizando </vt:lpstr>
      <vt:lpstr>Reunião para decisão do problema a ser resolvido</vt:lpstr>
      <vt:lpstr>Sobre o Problema</vt:lpstr>
      <vt:lpstr>A Justificativa </vt:lpstr>
      <vt:lpstr>A Justificativa </vt:lpstr>
      <vt:lpstr>O Objetivo</vt:lpstr>
      <vt:lpstr>As ações realizadas</vt:lpstr>
      <vt:lpstr>Saída de campo – Canal do Pepino </vt:lpstr>
      <vt:lpstr>Oficina de Fotografia </vt:lpstr>
      <vt:lpstr>Saída de campo -  Saldanha Marinho </vt:lpstr>
      <vt:lpstr>Oficina de Diário de Campo  </vt:lpstr>
      <vt:lpstr>Saída de Campo - Canal da Rodoviária </vt:lpstr>
      <vt:lpstr>Saída de campo  - Canal da Ferreira Viana ao lado do Shopping </vt:lpstr>
      <vt:lpstr>Atividade Interdisciplinar</vt:lpstr>
      <vt:lpstr>Programação para o segundo semestre</vt:lpstr>
      <vt:lpstr>Referências: </vt:lpstr>
      <vt:lpstr>Referências: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 Interdisciplinar Problematizando os alagamentos em Pelotas</dc:title>
  <dc:creator>Aline Dobke</dc:creator>
  <cp:lastModifiedBy>Diogo</cp:lastModifiedBy>
  <cp:revision>56</cp:revision>
  <dcterms:created xsi:type="dcterms:W3CDTF">2015-06-21T18:16:45Z</dcterms:created>
  <dcterms:modified xsi:type="dcterms:W3CDTF">2015-09-10T15:49:11Z</dcterms:modified>
</cp:coreProperties>
</file>