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75" r:id="rId12"/>
    <p:sldId id="277" r:id="rId13"/>
    <p:sldId id="279" r:id="rId14"/>
    <p:sldId id="262" r:id="rId15"/>
    <p:sldId id="263" r:id="rId16"/>
    <p:sldId id="264" r:id="rId17"/>
    <p:sldId id="266" r:id="rId18"/>
    <p:sldId id="265" r:id="rId19"/>
    <p:sldId id="267" r:id="rId20"/>
    <p:sldId id="276" r:id="rId21"/>
    <p:sldId id="280" r:id="rId22"/>
    <p:sldId id="268" r:id="rId23"/>
    <p:sldId id="269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 dirty="0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E9D9D5-C17C-46D6-A2D2-5247656E0EC1}" type="datetimeFigureOut">
              <a:rPr lang="pt-BR" smtClean="0"/>
              <a:pPr/>
              <a:t>01/09/2015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A52265-7140-46B5-8852-21F5FEC6EE6B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Genero.mp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indio.mp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brincadeiras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eio%20ambiente.mp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c.gov.br/arquivos/pdf/ldb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1439" y="1628800"/>
            <a:ext cx="8501122" cy="136815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/>
              <a:t> 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dirty="0"/>
              <a:t/>
            </a:r>
            <a:br>
              <a:rPr lang="pt-BR" dirty="0"/>
            </a:br>
            <a:r>
              <a:rPr lang="pt-BR" sz="2000" b="1" dirty="0" smtClean="0"/>
              <a:t>MINISTÉRIO DA EDUCAÇÃO</a:t>
            </a:r>
            <a:br>
              <a:rPr lang="pt-BR" sz="2000" b="1" dirty="0" smtClean="0"/>
            </a:br>
            <a:r>
              <a:rPr lang="pt-BR" sz="2000" b="1" dirty="0" smtClean="0"/>
              <a:t>UNIVERSIDADE FEDERAL DE PELOTAS</a:t>
            </a:r>
            <a:br>
              <a:rPr lang="pt-BR" sz="2000" b="1" dirty="0" smtClean="0"/>
            </a:br>
            <a:r>
              <a:rPr lang="pt-BR" sz="2000" b="1" dirty="0" smtClean="0"/>
              <a:t>PROGRAMA INSTITUCIONAL  DE BOLSAS  DE INICIAÇÃO À DOCÊNCIA 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214686"/>
            <a:ext cx="8496944" cy="242411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 smtClean="0"/>
              <a:t>PROJETO INTERDISCIPLINAR </a:t>
            </a:r>
            <a:br>
              <a:rPr lang="pt-BR" sz="1800" b="1" dirty="0" smtClean="0"/>
            </a:br>
            <a:r>
              <a:rPr lang="pt-BR" sz="1800" b="1" dirty="0" smtClean="0"/>
              <a:t>EMEF MINISTRO FERNANDO OSÓRIO</a:t>
            </a:r>
          </a:p>
          <a:p>
            <a:pPr algn="ctr"/>
            <a:r>
              <a:rPr lang="pt-BR" sz="2000" dirty="0"/>
              <a:t>Tecnologias sociais e inovações pedagógicas: uma proposta metodológica para o ensino dos anos iniciais do ensino fundamental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graphicFrame>
        <p:nvGraphicFramePr>
          <p:cNvPr id="24577" name="rectole000000000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15851012"/>
              </p:ext>
            </p:extLst>
          </p:nvPr>
        </p:nvGraphicFramePr>
        <p:xfrm>
          <a:off x="539552" y="404664"/>
          <a:ext cx="1152128" cy="864096"/>
        </p:xfrm>
        <a:graphic>
          <a:graphicData uri="http://schemas.openxmlformats.org/presentationml/2006/ole">
            <p:oleObj spid="_x0000_s24717" name="Imagem" r:id="rId3" imgW="0" imgH="0" progId="StaticMetafile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graphicFrame>
        <p:nvGraphicFramePr>
          <p:cNvPr id="24579" name="rectole000000000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5310252"/>
              </p:ext>
            </p:extLst>
          </p:nvPr>
        </p:nvGraphicFramePr>
        <p:xfrm>
          <a:off x="3923928" y="476672"/>
          <a:ext cx="1368152" cy="864096"/>
        </p:xfrm>
        <a:graphic>
          <a:graphicData uri="http://schemas.openxmlformats.org/presentationml/2006/ole">
            <p:oleObj spid="_x0000_s24718" name="Imagem" r:id="rId4" imgW="0" imgH="0" progId="StaticMetafile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graphicFrame>
        <p:nvGraphicFramePr>
          <p:cNvPr id="24581" name="rectole00000000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97897673"/>
              </p:ext>
            </p:extLst>
          </p:nvPr>
        </p:nvGraphicFramePr>
        <p:xfrm>
          <a:off x="7452320" y="404664"/>
          <a:ext cx="1065127" cy="936104"/>
        </p:xfrm>
        <a:graphic>
          <a:graphicData uri="http://schemas.openxmlformats.org/presentationml/2006/ole">
            <p:oleObj spid="_x0000_s24719" name="Imagem" r:id="rId5" imgW="0" imgH="0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estrutura </a:t>
            </a:r>
            <a:r>
              <a:rPr lang="pt-BR" dirty="0"/>
              <a:t>f</a:t>
            </a:r>
            <a:r>
              <a:rPr lang="pt-BR" dirty="0" smtClean="0"/>
              <a:t>ísica da Escola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484784"/>
            <a:ext cx="7848872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projetos da Escola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7577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A EMEFMFO desenvolve regularmente oito projetos em diferentes áreas com o objetivo de ampliar as oportunidades de aprendizado dos alunos.</a:t>
            </a:r>
          </a:p>
          <a:p>
            <a:pPr algn="just"/>
            <a:r>
              <a:rPr lang="pt-BR" dirty="0" smtClean="0"/>
              <a:t>Os pais integram-se ao cotidiano da escola, por perceberem esse espaço como fundamental para o desenvolvimento de seus filhos e, aparentemente, por confiarem no processo educativo oferecido pela escola. Outra característica marcante é o fato desta instituição ser considerada, pela Secretaria Municipal de Educação, como uma escola inclusiva, termo adotado para definir a escola que atende crianças especiais nas classes regulares. A escola tem matriculados no momento vários alunos com necessidades educativas especiais (deficientes), dentre elas: síndrome de down, paralisados cerebrais, cadeirantes com múltiplas deficiências, cegos e autista.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da oficina</a:t>
            </a:r>
            <a:endParaRPr lang="pt-BR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7841976"/>
              </p:ext>
            </p:extLst>
          </p:nvPr>
        </p:nvGraphicFramePr>
        <p:xfrm>
          <a:off x="611560" y="1196752"/>
          <a:ext cx="7560840" cy="216024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492064"/>
                <a:gridCol w="6068776"/>
              </a:tblGrid>
              <a:tr h="24002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</a:t>
                      </a:r>
                      <a:r>
                        <a:rPr lang="pt-BR" sz="1200" dirty="0">
                          <a:effectLst/>
                        </a:rPr>
                        <a:t>. Dados de Identificação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Título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Ministrantes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Série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Idade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Data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Local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Recursos Materiais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4351462"/>
              </p:ext>
            </p:extLst>
          </p:nvPr>
        </p:nvGraphicFramePr>
        <p:xfrm>
          <a:off x="611560" y="3284984"/>
          <a:ext cx="7560840" cy="787329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492064"/>
                <a:gridCol w="6068776"/>
              </a:tblGrid>
              <a:tr h="2624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2</a:t>
                      </a:r>
                      <a:r>
                        <a:rPr lang="pt-BR" sz="1200" dirty="0">
                          <a:effectLst/>
                        </a:rPr>
                        <a:t>. Objetivos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2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Geral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624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Específicos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322388" y="3548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0106382"/>
              </p:ext>
            </p:extLst>
          </p:nvPr>
        </p:nvGraphicFramePr>
        <p:xfrm>
          <a:off x="611560" y="4077072"/>
          <a:ext cx="7560840" cy="69513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7560840"/>
              </a:tblGrid>
              <a:tr h="336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3</a:t>
                      </a:r>
                      <a:r>
                        <a:rPr lang="pt-BR" sz="1200" dirty="0">
                          <a:effectLst/>
                        </a:rPr>
                        <a:t>. Justificativas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591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5502312"/>
              </p:ext>
            </p:extLst>
          </p:nvPr>
        </p:nvGraphicFramePr>
        <p:xfrm>
          <a:off x="611560" y="4365104"/>
          <a:ext cx="7560840" cy="42062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756084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4</a:t>
                      </a:r>
                      <a:r>
                        <a:rPr lang="pt-BR" sz="1200" dirty="0">
                          <a:effectLst/>
                        </a:rPr>
                        <a:t>. Ementa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7521097"/>
              </p:ext>
            </p:extLst>
          </p:nvPr>
        </p:nvGraphicFramePr>
        <p:xfrm>
          <a:off x="611560" y="4725144"/>
          <a:ext cx="7560000" cy="189280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75600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5</a:t>
                      </a:r>
                      <a:r>
                        <a:rPr lang="pt-BR" sz="1200" dirty="0">
                          <a:effectLst/>
                        </a:rPr>
                        <a:t>. Revisão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I. INTRODUÇÃO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II. DESENVOLVIMENTO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III. CONCLUSÃO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IV. BIBLIOGRAFIA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095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990600"/>
          </a:xfrm>
        </p:spPr>
        <p:txBody>
          <a:bodyPr anchor="t">
            <a:normAutofit/>
          </a:bodyPr>
          <a:lstStyle/>
          <a:p>
            <a:r>
              <a:rPr lang="pt-BR" sz="4000" dirty="0" smtClean="0"/>
              <a:t>Organização da oficina</a:t>
            </a:r>
            <a:endParaRPr lang="pt-BR" sz="40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322388" y="3548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7846926"/>
              </p:ext>
            </p:extLst>
          </p:nvPr>
        </p:nvGraphicFramePr>
        <p:xfrm>
          <a:off x="611560" y="980728"/>
          <a:ext cx="8064896" cy="4044286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064896"/>
              </a:tblGrid>
              <a:tr h="348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6</a:t>
                      </a:r>
                      <a:r>
                        <a:rPr lang="pt-BR" sz="1200" dirty="0">
                          <a:effectLst/>
                        </a:rPr>
                        <a:t>. Metodologia e atividades propostas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22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 passo: Prática social inicial; conhecimento prévio sobre o assunto; dois momentos: 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(a) professor anuncia alunos os conteúdos e objetivos; 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(b) conhecimento prévio do professor e do aluno.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22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76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2 passo: Problematização. Principais problemas sobre o assunto estudado. Múltiplos olhares.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8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8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3. Instrumentalização: apresenta os alunos o conhecimento científico, formal e abstrato. Educando, por meio de ações, apropriação do conteúdo.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1740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8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4. Catarse: por meio de novas formas mentais que o aluno se manifesta. Educador faz um resumo do que foi estudado. Avaliação oral ou escrita, formal ou informal.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159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81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5. Prática social: nova postura prática, novos conhecimentos, pelos compromissos, exercício social com novo conhecimento científico obtido.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5981098"/>
              </p:ext>
            </p:extLst>
          </p:nvPr>
        </p:nvGraphicFramePr>
        <p:xfrm>
          <a:off x="611560" y="4869160"/>
          <a:ext cx="8064896" cy="70943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064896"/>
              </a:tblGrid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75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7</a:t>
                      </a:r>
                      <a:r>
                        <a:rPr lang="pt-BR" sz="1100" dirty="0">
                          <a:effectLst/>
                        </a:rPr>
                        <a:t>. Avaliação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9392">
                <a:tc>
                  <a:txBody>
                    <a:bodyPr/>
                    <a:lstStyle/>
                    <a:p>
                      <a:pPr algn="just">
                        <a:spcAft>
                          <a:spcPts val="75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9208640"/>
              </p:ext>
            </p:extLst>
          </p:nvPr>
        </p:nvGraphicFramePr>
        <p:xfrm>
          <a:off x="611560" y="5517232"/>
          <a:ext cx="8064896" cy="113975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064896"/>
              </a:tblGrid>
              <a:tr h="203444">
                <a:tc>
                  <a:txBody>
                    <a:bodyPr/>
                    <a:lstStyle/>
                    <a:p>
                      <a:pPr algn="just">
                        <a:spcAft>
                          <a:spcPts val="75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8</a:t>
                      </a:r>
                      <a:r>
                        <a:rPr lang="pt-BR" sz="1100" dirty="0">
                          <a:effectLst/>
                        </a:rPr>
                        <a:t>. Avaliação da Atuação dos Bolsistas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just">
                        <a:spcAft>
                          <a:spcPts val="75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38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9</a:t>
                      </a:r>
                      <a:r>
                        <a:rPr lang="pt-BR" sz="1200" dirty="0">
                          <a:effectLst/>
                        </a:rPr>
                        <a:t>. Referências Bibliográficas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46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metodologia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Escolha do tema</a:t>
            </a:r>
          </a:p>
          <a:p>
            <a:endParaRPr lang="pt-BR" dirty="0" smtClean="0"/>
          </a:p>
          <a:p>
            <a:r>
              <a:rPr lang="pt-BR" dirty="0" smtClean="0"/>
              <a:t>A forma de planejamento</a:t>
            </a:r>
          </a:p>
          <a:p>
            <a:endParaRPr lang="pt-BR" dirty="0" smtClean="0"/>
          </a:p>
          <a:p>
            <a:r>
              <a:rPr lang="pt-BR" dirty="0" smtClean="0"/>
              <a:t>A organização do trabalho</a:t>
            </a:r>
          </a:p>
          <a:p>
            <a:endParaRPr lang="pt-BR" dirty="0" smtClean="0"/>
          </a:p>
          <a:p>
            <a:r>
              <a:rPr lang="pt-BR" dirty="0" smtClean="0"/>
              <a:t>O processo avaliativo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Eixos de desenvolvimento do Projeto (Subtemas)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1. O Complexo Cultura Lúdica Infantil</a:t>
            </a:r>
          </a:p>
          <a:p>
            <a:endParaRPr lang="pt-BR" dirty="0" smtClean="0"/>
          </a:p>
          <a:p>
            <a:r>
              <a:rPr lang="pt-BR" dirty="0" smtClean="0"/>
              <a:t>2. O Complexo Saúde: educação e prevenção na escola</a:t>
            </a:r>
          </a:p>
          <a:p>
            <a:endParaRPr lang="pt-BR" dirty="0" smtClean="0"/>
          </a:p>
          <a:p>
            <a:r>
              <a:rPr lang="pt-BR" dirty="0" smtClean="0"/>
              <a:t>3. O Complexo Meio Ambiente</a:t>
            </a:r>
          </a:p>
          <a:p>
            <a:endParaRPr lang="pt-BR" dirty="0" smtClean="0"/>
          </a:p>
          <a:p>
            <a:r>
              <a:rPr lang="pt-BR" dirty="0" smtClean="0"/>
              <a:t>4. O complexo Diversidade, Diferenças e Cidadanias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Atividades Propostas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408890" cy="542926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Complexo Cultura Lúdica Infantil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Brincando como nossos pais/avós/resgate da cultura infantil.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Brincando com arte/fazendo arte.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Brinquedos reciclados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Brincadeiras contadas/cantadas</a:t>
            </a:r>
          </a:p>
          <a:p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Complexo Saúde: educação e prevenção na escola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Alimentação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Acesso à saúde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Educação para a saúde</a:t>
            </a:r>
          </a:p>
          <a:p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Complexo Meio Ambiente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Horta/Flora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Reciclar, reutilizar e reduzir/sustentabilidade/desenvolvimento sustentável.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Fauna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A utilização da Energia</a:t>
            </a:r>
          </a:p>
          <a:p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complexo Diversidade, Diferenças e Cidadanias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Gênero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Etnias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Inclusão de deficientes</a:t>
            </a:r>
          </a:p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Democracia</a:t>
            </a:r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Projeto acontecendo...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1ª Oficina realizada: Gênero Brincadeira de menino e Brincadeira de menina</a:t>
            </a:r>
          </a:p>
          <a:p>
            <a:pPr>
              <a:buFontTx/>
              <a:buChar char="-"/>
            </a:pPr>
            <a:r>
              <a:rPr lang="pt-BR" dirty="0" smtClean="0"/>
              <a:t>O que buscava;</a:t>
            </a:r>
          </a:p>
          <a:p>
            <a:pPr>
              <a:buFontTx/>
              <a:buChar char="-"/>
            </a:pPr>
            <a:r>
              <a:rPr lang="pt-BR" dirty="0" smtClean="0"/>
              <a:t>Com quem foi realizada;</a:t>
            </a:r>
          </a:p>
          <a:p>
            <a:pPr>
              <a:buFontTx/>
              <a:buChar char="-"/>
            </a:pPr>
            <a:r>
              <a:rPr lang="pt-BR" dirty="0" smtClean="0"/>
              <a:t>Como se deu o processo.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hlinkClick r:id="rId2" action="ppaction://hlinkfile"/>
              </a:rPr>
              <a:t>Genero.mp4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Projeto acontecendo...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168275">
              <a:buNone/>
            </a:pPr>
            <a:r>
              <a:rPr lang="pt-BR" dirty="0"/>
              <a:t>2</a:t>
            </a:r>
            <a:r>
              <a:rPr lang="pt-BR" dirty="0" smtClean="0"/>
              <a:t>ª Oficina realizada: Etnias: Suas Culturas e seus Sons</a:t>
            </a:r>
          </a:p>
          <a:p>
            <a:pPr marL="0" indent="168275">
              <a:buFontTx/>
              <a:buChar char="-"/>
            </a:pPr>
            <a:r>
              <a:rPr lang="pt-BR" dirty="0" smtClean="0"/>
              <a:t>O que buscava;</a:t>
            </a:r>
          </a:p>
          <a:p>
            <a:pPr marL="0" indent="168275">
              <a:buFontTx/>
              <a:buChar char="-"/>
            </a:pPr>
            <a:r>
              <a:rPr lang="pt-BR" dirty="0" smtClean="0"/>
              <a:t>Com quem foi realizada;</a:t>
            </a:r>
          </a:p>
          <a:p>
            <a:pPr marL="0" indent="168275">
              <a:buFontTx/>
              <a:buChar char="-"/>
            </a:pPr>
            <a:r>
              <a:rPr lang="pt-BR" dirty="0" smtClean="0"/>
              <a:t>Como se deu o processo.</a:t>
            </a:r>
          </a:p>
          <a:p>
            <a:pPr marL="0" indent="168275">
              <a:buFontTx/>
              <a:buChar char="-"/>
            </a:pPr>
            <a:endParaRPr lang="pt-BR" dirty="0" smtClean="0"/>
          </a:p>
          <a:p>
            <a:pPr marL="0" indent="168275">
              <a:buNone/>
            </a:pPr>
            <a:r>
              <a:rPr lang="pt-BR" dirty="0" smtClean="0">
                <a:hlinkClick r:id="rId2" action="ppaction://hlinkfile"/>
              </a:rPr>
              <a:t>indio.mp4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Projeto acontecendo...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3ª Oficina realizada: </a:t>
            </a:r>
            <a:r>
              <a:rPr lang="pt-BR" dirty="0" smtClean="0">
                <a:cs typeface="Arial" pitchFamily="34" charset="0"/>
              </a:rPr>
              <a:t>Brincando como nossos pais/avós/resgate da cultura infantil.</a:t>
            </a:r>
          </a:p>
          <a:p>
            <a:pPr>
              <a:buFontTx/>
              <a:buChar char="-"/>
            </a:pPr>
            <a:r>
              <a:rPr lang="pt-BR" dirty="0" smtClean="0"/>
              <a:t>O que buscava;</a:t>
            </a:r>
          </a:p>
          <a:p>
            <a:pPr>
              <a:buFontTx/>
              <a:buChar char="-"/>
            </a:pPr>
            <a:r>
              <a:rPr lang="pt-BR" dirty="0" smtClean="0"/>
              <a:t>Com quem foi realizada;</a:t>
            </a:r>
          </a:p>
          <a:p>
            <a:pPr>
              <a:buFontTx/>
              <a:buChar char="-"/>
            </a:pPr>
            <a:r>
              <a:rPr lang="pt-BR" dirty="0" smtClean="0"/>
              <a:t>Como se deu o processo.</a:t>
            </a:r>
          </a:p>
          <a:p>
            <a:pPr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hlinkClick r:id="rId2" action="ppaction://hlinkfile"/>
              </a:rPr>
              <a:t>brincadeiras.mp4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TECNOLOGIAS SOCIAIS E INOVAÇÕES PEDAGÓGICAS: UMA PROPOSTA METODOLÓGICA PARA O ENSINO NOS ANOS INICIAIS  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 rot="21600000">
            <a:off x="428596" y="1500174"/>
            <a:ext cx="8429684" cy="507209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Coordenador 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Dr. Luiz Fernando Camargo Veronez </a:t>
            </a:r>
          </a:p>
          <a:p>
            <a:pPr>
              <a:buNone/>
            </a:pPr>
            <a:endParaRPr lang="pt-B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Supervisoras</a:t>
            </a:r>
          </a:p>
          <a:p>
            <a:pPr>
              <a:buNone/>
            </a:pPr>
            <a:r>
              <a:rPr lang="pt-BR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Professora Ms. Roberta Insaurriaga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Professora Tatiane Hax Nogueira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Professora Janaína Krüger Bartels</a:t>
            </a:r>
          </a:p>
          <a:p>
            <a:pPr>
              <a:buNone/>
            </a:pPr>
            <a:endParaRPr lang="pt-B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6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Graduandos</a:t>
            </a:r>
            <a:endParaRPr lang="pt-B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Patricia Moura (Educação Física)                                                 Karen Santos 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Yasmin Meireles (Educação Física)                        	               Adriele Rodrigues 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Celeide Casarin (Educação Física)                                       Fátima Luana Leal 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Luiza Gastmann (Educação Física)                                             Sabrina Fialho 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Raquel Almeida (Matemática)                                                       Greice Bonow(Pedagogia)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Aiana Bilhalva (Matemática)                                                   Indiara Gonçalves (Pedagogia)</a:t>
            </a:r>
          </a:p>
          <a:p>
            <a:pPr>
              <a:buNone/>
            </a:pPr>
            <a:r>
              <a:rPr lang="pt-B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Stéfani Rodrigues (Dança)                                                               Joice Rodrigues (Dança)</a:t>
            </a:r>
          </a:p>
          <a:p>
            <a:pPr>
              <a:buNone/>
            </a:pPr>
            <a:r>
              <a:rPr lang="pt-BR" sz="8000" dirty="0" smtClean="0"/>
              <a:t> </a:t>
            </a:r>
          </a:p>
          <a:p>
            <a:pPr>
              <a:buNone/>
            </a:pPr>
            <a:r>
              <a:rPr lang="pt-BR" sz="8000" dirty="0" smtClean="0"/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Projeto acontecendo...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4ª </a:t>
            </a:r>
            <a:r>
              <a:rPr lang="pt-BR" dirty="0"/>
              <a:t>Oficina realizada: Aprendendo e brincando com o lixo.</a:t>
            </a:r>
            <a:endParaRPr lang="pt-BR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t-BR" dirty="0"/>
              <a:t>O que buscava;</a:t>
            </a:r>
          </a:p>
          <a:p>
            <a:pPr>
              <a:buFontTx/>
              <a:buChar char="-"/>
            </a:pPr>
            <a:r>
              <a:rPr lang="pt-BR" dirty="0"/>
              <a:t>Com quem foi realizada;</a:t>
            </a:r>
          </a:p>
          <a:p>
            <a:pPr>
              <a:buFontTx/>
              <a:buChar char="-"/>
            </a:pPr>
            <a:r>
              <a:rPr lang="pt-BR" dirty="0"/>
              <a:t>Como se deu o processo.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r>
              <a:rPr lang="pt-BR" dirty="0" smtClean="0">
                <a:hlinkClick r:id="rId2" action="ppaction://hlinkfile"/>
              </a:rPr>
              <a:t>meio ambiente.mp4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0702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Referências Bibliográficas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BRASIL. Lei de Diretrizes e Bases da Educação Nacional. Disponível em: 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http://portal.mec.gov.br/arquivos/pdf/ldb.pdf</a:t>
            </a:r>
            <a:endParaRPr lang="pt-B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DUARTE, Newton.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 Escola de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Vygotsky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 a Educação Escolar: algumas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hipóteses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para uma leitura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pedagógica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da psicologia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histórico-cultural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In: Psicologia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USP.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São Paulo, v.7, n.1/2, p.17-50, 1996.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DUARTE, Newton.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Vygotsky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 a Pedagogia histórico-crítica: a questão do desenvolvimento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psíquico.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In: Nuances: estudos sobre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Educação.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Presidente Prudente, SP, v. 24, n. 1, p. 19-29, jan./abr. 2013.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DUARTE, Newton. (2001)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Vygotsky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 o Aprender a Aprender: críticas as apropriações Neoliberais e Pós-Modernas da Teoria Vigotskiana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Campinas,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Autores Associados.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41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KOSIK, K. (1978),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Dialética do Concreto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São Paulo, Paz e Terra.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PISTRAK, M.M. (2011),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Fundamentos da escola do trabalho. 3 ed.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São Paulo, Expressão Popular.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SAVIANI, D. (1991)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Pedagogia Histórico-Crítica: primeiras aproximações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Campinas, Autores Associados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VIGOTSKY, L.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(2001), 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Construção do Pensamento e da Linguagem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SP: Martins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Fontes.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___.(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1999), 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Formação Social da Mente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SP: Martins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Fontes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___. (2008), </a:t>
            </a:r>
            <a:r>
              <a:rPr lang="pt-BR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Pensamento </a:t>
            </a:r>
            <a:r>
              <a:rPr lang="pt-B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 Linguagem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SP, Martins Editora, 2008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samsung\Desktop\Facul\Karen\11393134_712066838921695_1635365298770382362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114" b="25574"/>
          <a:stretch/>
        </p:blipFill>
        <p:spPr bwMode="auto">
          <a:xfrm>
            <a:off x="467544" y="764704"/>
            <a:ext cx="8280920" cy="547260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771800" y="801440"/>
            <a:ext cx="3127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Obrigado</a:t>
            </a:r>
            <a:r>
              <a:rPr lang="pt-BR" sz="5400" b="1" cap="none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pt-BR" sz="5400" b="1" cap="none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153400" cy="46434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000" dirty="0" smtClean="0"/>
              <a:t>	</a:t>
            </a:r>
            <a:r>
              <a:rPr lang="pt-BR" sz="2200" dirty="0" smtClean="0"/>
              <a:t>Neste trabalho apresentamos o Projeto Interdisciplinar da EMEF Ministro Fernando Osório, elaborado a partir do diagnóstico situacional da escola e de documentos relativos à educação básica, em especial, dos anos iniciais do ensino fundamental.</a:t>
            </a:r>
          </a:p>
          <a:p>
            <a:pPr algn="just">
              <a:buNone/>
            </a:pPr>
            <a:endParaRPr lang="pt-BR" sz="2200" dirty="0" smtClean="0"/>
          </a:p>
          <a:p>
            <a:pPr>
              <a:buNone/>
            </a:pPr>
            <a:r>
              <a:rPr lang="pt-BR" sz="2200" b="1" dirty="0" smtClean="0"/>
              <a:t>Traz em seu conteúdo:</a:t>
            </a:r>
          </a:p>
          <a:p>
            <a:r>
              <a:rPr lang="pt-BR" sz="2200" dirty="0"/>
              <a:t>A</a:t>
            </a:r>
            <a:r>
              <a:rPr lang="pt-BR" sz="2200" dirty="0" smtClean="0"/>
              <a:t>s atividades interdisciplinares planejadas para a  este nível de ensino, no âmbito do PIBID  - UFPel;</a:t>
            </a:r>
          </a:p>
          <a:p>
            <a:r>
              <a:rPr lang="pt-BR" sz="2200" dirty="0" smtClean="0"/>
              <a:t>O processo de elaboração do trabalho e a contribuição dos cursos de graduação envolvidos ;</a:t>
            </a:r>
          </a:p>
          <a:p>
            <a:r>
              <a:rPr lang="pt-BR" sz="2200" dirty="0" smtClean="0"/>
              <a:t>A operacionalização do trabalho interdisciplinar.</a:t>
            </a:r>
          </a:p>
          <a:p>
            <a:endParaRPr lang="pt-BR" sz="2200" dirty="0" smtClean="0"/>
          </a:p>
          <a:p>
            <a:pPr>
              <a:buNone/>
            </a:pPr>
            <a:r>
              <a:rPr lang="pt-BR" sz="2200" dirty="0" smtClean="0"/>
              <a:t>	</a:t>
            </a:r>
          </a:p>
          <a:p>
            <a:pPr>
              <a:buNone/>
            </a:pPr>
            <a:r>
              <a:rPr lang="pt-BR" sz="2000" dirty="0" smtClean="0"/>
              <a:t>	</a:t>
            </a:r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Conhecendo os processos educacionais através dos textos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b="1" dirty="0" smtClean="0"/>
          </a:p>
          <a:p>
            <a:endParaRPr lang="pt-BR" b="1" dirty="0" smtClean="0"/>
          </a:p>
          <a:p>
            <a:r>
              <a:rPr lang="pt-BR" sz="3600" b="1" dirty="0" smtClean="0"/>
              <a:t>Bases teóricas- metodológicas do projeto interdisciplinar</a:t>
            </a:r>
          </a:p>
          <a:p>
            <a:r>
              <a:rPr lang="pt-BR" sz="1600" b="1" dirty="0" smtClean="0"/>
              <a:t>Pedagogia Crítica (SAVIANI, PISTRAK, VIGOTSKI, entre outros</a:t>
            </a:r>
            <a:endParaRPr lang="pt-BR" sz="3600" b="1" dirty="0" smtClean="0"/>
          </a:p>
          <a:p>
            <a:endParaRPr lang="pt-BR" sz="3600" b="1" dirty="0" smtClean="0"/>
          </a:p>
          <a:p>
            <a:r>
              <a:rPr lang="pt-BR" sz="3600" b="1" dirty="0" smtClean="0"/>
              <a:t>A Legislação da Educação Básica</a:t>
            </a:r>
          </a:p>
          <a:p>
            <a:r>
              <a:rPr lang="pt-BR" sz="1600" b="1" dirty="0" smtClean="0"/>
              <a:t>Constituição Federal, LDBEN, Legislação Estadual e Municipal.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Conhecendo a Escola...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 smtClean="0"/>
              <a:t>O PP da EMEF Ministro Fernando Osório;</a:t>
            </a:r>
          </a:p>
          <a:p>
            <a:endParaRPr lang="pt-BR" b="1" dirty="0" smtClean="0"/>
          </a:p>
          <a:p>
            <a:endParaRPr lang="pt-BR" dirty="0" smtClean="0"/>
          </a:p>
          <a:p>
            <a:r>
              <a:rPr lang="pt-BR" b="1" dirty="0" smtClean="0"/>
              <a:t>O Diagnóstico Situacional da EMEF Ministro Fernando Osório (da estruturação a coleta de dados).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Diagnóstico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EMEFMFO situa-se na Avenida Fernando Osório, 1522, no Bairro Três Vendas da cidade de Pelotas/RS. Foi fundada em 1912, com suas atividades sendo realizadas num bar chamado Princesas do Sul, atendendo apenas a 1ª série. Desde 1928 encontra-se no endereço atual. A escola recebe este nome em homenagem a Fernando Luiz Osório, jornalista, escritor, professor, diplomata e advogado brasileiro, nascido na cidade de Bagé/RS em 1948.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Quem a escola atende?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instituição EMEFMFO recebe cerca de quinhentos e noventa e oito alunos, matriculados em três turnos no ensino fundamental e educação infantil ( pré ao 7º ano; 7ª e 8ª série), provenientes de diversos bairros da cidade.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escola atende os seguintes níveis distribuídos em três turnos: manhã e tarde são atendidas as turmas da educação infantil e do ensino fundamental; noturno, são atendidos os alunos 1ª  a 8ª etapas  da EJA, (Ensino de Jovens e Adultos).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corpo docente e a composição do quadro funcional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58246" cy="468632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corpo docente compõe-se de um total de 70 professores, atuando na educação infantil, no ensino fundamental e EJA.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</a:t>
            </a:r>
            <a:r>
              <a:rPr lang="pt-BR" dirty="0" smtClean="0"/>
              <a:t> quadro funcional, além dos professores, fazem parte 30 funcionários responsáveis pela manutenção da escola e pela alimentação e monitoria dos estudantes.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escola e o IDEB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800" dirty="0" smtClean="0"/>
              <a:t>O IDEB da escola, nos anos iniciais, tem evoluído positivamente. No ano de 2011 foi de 5,2, aproximando-se da meta oficial estabelecida como objetivo pelo MEC 6,0. </a:t>
            </a:r>
          </a:p>
          <a:p>
            <a:pPr algn="just"/>
            <a:r>
              <a:rPr lang="pt-BR" sz="1800" dirty="0" smtClean="0"/>
              <a:t>Em 2013, o IDEB da EMEFMFO, nas séries iniciais alcançou o valor de 6.3, ou seja, atingiu um valor superior ao previsto para o ano de 2021. </a:t>
            </a:r>
          </a:p>
          <a:p>
            <a:endParaRPr lang="pt-BR" sz="1800" dirty="0"/>
          </a:p>
        </p:txBody>
      </p:sp>
      <p:pic>
        <p:nvPicPr>
          <p:cNvPr id="8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3348411"/>
            <a:ext cx="6480720" cy="3138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775</TotalTime>
  <Words>1207</Words>
  <Application>Microsoft Office PowerPoint</Application>
  <PresentationFormat>Apresentação na tela (4:3)</PresentationFormat>
  <Paragraphs>213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5" baseType="lpstr">
      <vt:lpstr>Mediano</vt:lpstr>
      <vt:lpstr>Imagem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MINISTÉRIO DA EDUCAÇÃO UNIVERSIDADE FEDERAL DE PELOTAS PROGRAMA INSTITUCIONAL  DE BOLSAS  DE INICIAÇÃO À DOCÊNCIA </vt:lpstr>
      <vt:lpstr>TECNOLOGIAS SOCIAIS E INOVAÇÕES PEDAGÓGICAS: UMA PROPOSTA METODOLÓGICA PARA O ENSINO NOS ANOS INICIAIS  </vt:lpstr>
      <vt:lpstr>Introdução</vt:lpstr>
      <vt:lpstr>Conhecendo os processos educacionais através dos textos</vt:lpstr>
      <vt:lpstr>Conhecendo a Escola...</vt:lpstr>
      <vt:lpstr>O Diagnóstico</vt:lpstr>
      <vt:lpstr>Quem a escola atende?</vt:lpstr>
      <vt:lpstr>O corpo docente e a composição do quadro funcional</vt:lpstr>
      <vt:lpstr>A escola e o IDEB</vt:lpstr>
      <vt:lpstr>A estrutura física da Escola</vt:lpstr>
      <vt:lpstr>Os projetos da Escola</vt:lpstr>
      <vt:lpstr>Organização da oficina</vt:lpstr>
      <vt:lpstr>Organização da oficina</vt:lpstr>
      <vt:lpstr>A metodologia de Trabalho</vt:lpstr>
      <vt:lpstr>Os Eixos de desenvolvimento do Projeto (Subtemas)</vt:lpstr>
      <vt:lpstr>As Atividades Propostas</vt:lpstr>
      <vt:lpstr>O Projeto acontecendo...</vt:lpstr>
      <vt:lpstr>O Projeto acontecendo...</vt:lpstr>
      <vt:lpstr>O Projeto acontecendo...</vt:lpstr>
      <vt:lpstr>O Projeto acontecendo...</vt:lpstr>
      <vt:lpstr> Referências Bibliográficas 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INTERDISCIPLINAR  EMEF MINISTRO FERNANDO OSÓRIO</dc:title>
  <dc:creator>roberta</dc:creator>
  <cp:lastModifiedBy>User</cp:lastModifiedBy>
  <cp:revision>74</cp:revision>
  <dcterms:created xsi:type="dcterms:W3CDTF">2015-08-15T00:04:38Z</dcterms:created>
  <dcterms:modified xsi:type="dcterms:W3CDTF">2015-09-01T11:41:21Z</dcterms:modified>
</cp:coreProperties>
</file>