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1" r:id="rId3"/>
    <p:sldId id="278" r:id="rId4"/>
    <p:sldId id="273" r:id="rId5"/>
    <p:sldId id="272" r:id="rId6"/>
    <p:sldId id="274" r:id="rId7"/>
    <p:sldId id="259" r:id="rId8"/>
    <p:sldId id="260" r:id="rId9"/>
    <p:sldId id="264" r:id="rId10"/>
    <p:sldId id="275" r:id="rId11"/>
    <p:sldId id="268" r:id="rId12"/>
    <p:sldId id="261" r:id="rId13"/>
    <p:sldId id="266" r:id="rId14"/>
    <p:sldId id="265" r:id="rId15"/>
    <p:sldId id="267" r:id="rId16"/>
    <p:sldId id="276" r:id="rId17"/>
    <p:sldId id="263" r:id="rId18"/>
    <p:sldId id="277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79" d="100"/>
          <a:sy n="79" d="100"/>
        </p:scale>
        <p:origin x="-1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C84AFF-22E3-4BBA-8036-E987BC6BC35E}" type="datetimeFigureOut">
              <a:rPr lang="pt-BR" smtClean="0"/>
              <a:pPr/>
              <a:t>01/09/15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1553313-5550-44CB-8135-26A19BE7351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7.jpe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00100" y="2571744"/>
            <a:ext cx="8143932" cy="2643206"/>
          </a:xfrm>
        </p:spPr>
        <p:txBody>
          <a:bodyPr>
            <a:noAutofit/>
          </a:bodyPr>
          <a:lstStyle/>
          <a:p>
            <a:pPr algn="ctr"/>
            <a:r>
              <a:rPr lang="pt-BR" sz="4000" b="1" cap="small" dirty="0" smtClean="0">
                <a:latin typeface="Tempus Sans ITC" pitchFamily="82" charset="0"/>
              </a:rPr>
              <a:t>Projeto Interdisciplinar</a:t>
            </a:r>
            <a:br>
              <a:rPr lang="pt-BR" sz="4000" b="1" cap="small" dirty="0" smtClean="0">
                <a:latin typeface="Tempus Sans ITC" pitchFamily="82" charset="0"/>
              </a:rPr>
            </a:br>
            <a:r>
              <a:rPr lang="pt-BR" sz="4000" b="1" cap="small" dirty="0" smtClean="0">
                <a:latin typeface="Tempus Sans ITC" pitchFamily="82" charset="0"/>
              </a:rPr>
              <a:t>resgate cultural</a:t>
            </a:r>
            <a:endParaRPr lang="pt-BR" sz="3800" cap="small" dirty="0">
              <a:latin typeface="Tempus Sans ITC" pitchFamily="82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508722" y="71414"/>
            <a:ext cx="4134980" cy="1285884"/>
            <a:chOff x="642910" y="285728"/>
            <a:chExt cx="4134980" cy="1285884"/>
          </a:xfrm>
        </p:grpSpPr>
        <p:pic>
          <p:nvPicPr>
            <p:cNvPr id="7" name="Imagem 6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5028" y="285728"/>
              <a:ext cx="1258278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2" descr="D:\Educação Física\PIBID\CIC\logo ufpel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14744" y="357166"/>
              <a:ext cx="1063146" cy="1071570"/>
            </a:xfrm>
            <a:prstGeom prst="rect">
              <a:avLst/>
            </a:prstGeom>
            <a:noFill/>
          </p:spPr>
        </p:pic>
        <p:pic>
          <p:nvPicPr>
            <p:cNvPr id="8" name="Imagem 7" descr="C:\Users\Karina\AppData\Local\Microsoft\Windows\Temporary Internet Files\Content.IE5\J1DASFEX\logopibid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2910" y="428604"/>
              <a:ext cx="1714512" cy="10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ítulo 1"/>
          <p:cNvSpPr txBox="1">
            <a:spLocks/>
          </p:cNvSpPr>
          <p:nvPr/>
        </p:nvSpPr>
        <p:spPr>
          <a:xfrm>
            <a:off x="571504" y="1571612"/>
            <a:ext cx="8572528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Tempus Sans ITC" pitchFamily="82" charset="0"/>
                <a:ea typeface="+mj-ea"/>
                <a:cs typeface="Arial" pitchFamily="34" charset="0"/>
              </a:rPr>
              <a:t>PROGRAMA INSTITUCIONAL DE BOLSA DE INICIAÇÃO À DOCÊNCIA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itchFamily="82" charset="0"/>
                <a:cs typeface="Arial" pitchFamily="34" charset="0"/>
              </a:rPr>
              <a:t>UNIVERSIDADE FEDERAL DE PELOTAS 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itchFamily="82" charset="0"/>
                <a:cs typeface="Arial" pitchFamily="34" charset="0"/>
              </a:rPr>
              <a:t>FACULDADE DE EDUCAÇÃO</a:t>
            </a:r>
            <a:r>
              <a:rPr kumimoji="0" lang="pt-BR" sz="1600" b="1" i="0" u="none" strike="noStrike" kern="1200" cap="none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Tempus Sans ITC" pitchFamily="82" charset="0"/>
                <a:ea typeface="+mj-ea"/>
                <a:cs typeface="Arial" pitchFamily="34" charset="0"/>
              </a:rPr>
              <a:t/>
            </a:r>
            <a:br>
              <a:rPr kumimoji="0" lang="pt-BR" sz="1600" b="1" i="0" u="none" strike="noStrike" kern="1200" cap="none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Tempus Sans ITC" pitchFamily="82" charset="0"/>
                <a:ea typeface="+mj-ea"/>
                <a:cs typeface="Arial" pitchFamily="34" charset="0"/>
              </a:rPr>
            </a:br>
            <a:r>
              <a:rPr kumimoji="0" lang="pt-BR" sz="1600" b="1" i="0" u="none" strike="noStrike" kern="1200" cap="none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Tempus Sans ITC" pitchFamily="82" charset="0"/>
                <a:ea typeface="+mj-ea"/>
                <a:cs typeface="Arial" pitchFamily="34" charset="0"/>
              </a:rPr>
              <a:t>ESCOLA MUNICIPAL DE ENSINO FUNDAMENTAL FERREIRA VIANNA</a:t>
            </a:r>
            <a:endParaRPr kumimoji="0" lang="pt-BR" sz="1600" b="0" i="0" u="none" strike="noStrike" kern="1200" cap="none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latin typeface="Tempus Sans ITC" pitchFamily="82" charset="0"/>
              <a:ea typeface="+mj-ea"/>
              <a:cs typeface="Arial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000100" y="5201554"/>
            <a:ext cx="8143932" cy="1656446"/>
            <a:chOff x="1000100" y="5201554"/>
            <a:chExt cx="8143932" cy="1656446"/>
          </a:xfrm>
        </p:grpSpPr>
        <p:pic>
          <p:nvPicPr>
            <p:cNvPr id="2053" name="Picture 5" descr="C:\Users\JUJU\Desktop\fotografo mirim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643734" y="5201554"/>
              <a:ext cx="2500298" cy="1656446"/>
            </a:xfrm>
            <a:prstGeom prst="rect">
              <a:avLst/>
            </a:prstGeom>
            <a:noFill/>
          </p:spPr>
        </p:pic>
        <p:pic>
          <p:nvPicPr>
            <p:cNvPr id="2051" name="Picture 3" descr="C:\Users\JUJU\Desktop\recreio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08525" y="5214950"/>
              <a:ext cx="2463805" cy="1643050"/>
            </a:xfrm>
            <a:prstGeom prst="rect">
              <a:avLst/>
            </a:prstGeom>
            <a:noFill/>
          </p:spPr>
        </p:pic>
        <p:pic>
          <p:nvPicPr>
            <p:cNvPr id="2050" name="Picture 2" descr="C:\Users\JUJU\Desktop\escrevendo.jp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176152" y="5214950"/>
              <a:ext cx="2467286" cy="1643050"/>
            </a:xfrm>
            <a:prstGeom prst="rect">
              <a:avLst/>
            </a:prstGeom>
            <a:noFill/>
          </p:spPr>
        </p:pic>
        <p:pic>
          <p:nvPicPr>
            <p:cNvPr id="2052" name="Picture 4" descr="C:\Users\JUJU\Desktop\livro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000100" y="5214950"/>
              <a:ext cx="1643050" cy="16430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57422" y="1052736"/>
            <a:ext cx="492922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200" dirty="0" smtClean="0">
              <a:latin typeface="Tempus Sans ITC" pitchFamily="82" charset="0"/>
            </a:endParaRPr>
          </a:p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200" dirty="0" smtClean="0">
                <a:latin typeface="Tempus Sans ITC" pitchFamily="82" charset="0"/>
              </a:rPr>
              <a:t>“[...] como uma incursão de um sujeito por outros campos do conhecimento, complementares àquele em que o sujeito mais especificamente atua, no sentido de enxergar melhor a complexidade de um fenômeno ou de uma prática.” (SILVA, 1989);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200" dirty="0" smtClean="0">
              <a:latin typeface="Tempus Sans ITC" pitchFamily="82" charset="0"/>
            </a:endParaRP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200" dirty="0" smtClean="0">
              <a:latin typeface="Tempus Sans ITC" pitchFamily="82" charset="0"/>
            </a:endParaRPr>
          </a:p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200" dirty="0" smtClean="0">
                <a:latin typeface="Tempus Sans ITC" pitchFamily="82" charset="0"/>
              </a:rPr>
              <a:t>	“[...] não se aprende, vive-se; e há atitude de curiosidade, abertura, vontade de descobrir novas relações.” (TAVARES, 1995).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Interdisciplinaridade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Metodologia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71472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3000" dirty="0" smtClean="0">
                <a:latin typeface="Tempus Sans ITC" pitchFamily="82" charset="0"/>
              </a:rPr>
              <a:t>		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3000" dirty="0" smtClean="0">
                <a:latin typeface="Tempus Sans ITC" pitchFamily="82" charset="0"/>
              </a:rPr>
              <a:t>	 </a:t>
            </a:r>
            <a:r>
              <a:rPr lang="pt-BR" sz="2600" dirty="0" smtClean="0">
                <a:latin typeface="Tempus Sans ITC" pitchFamily="82" charset="0"/>
              </a:rPr>
              <a:t>A partir do diagnóstico da escola (entorno) e dos estudos desenvolvidos acerca do resgate cultural, biblioteca, apoio, recreio e mídias, optamos pelas  seguintes estratégias metodológicas: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600" dirty="0" smtClean="0"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dirty="0" smtClean="0">
                <a:latin typeface="Tempus Sans ITC" pitchFamily="82" charset="0"/>
              </a:rPr>
              <a:t>	Oficina de brincadeiras;  oficina de fotografia; levantamento de imagens e de brincadeiras; exposição de fotografias; leitura deleite (sala de aula e biblioteca); catalogação dos livros; atividades diferenciadas pelos níveis de alfabetização</a:t>
            </a:r>
            <a:r>
              <a:rPr lang="pt-BR" sz="2600" dirty="0">
                <a:latin typeface="Tempus Sans ITC" pitchFamily="82" charset="0"/>
              </a:rPr>
              <a:t>.</a:t>
            </a:r>
            <a:endParaRPr lang="pt-BR" sz="2600" dirty="0" smtClean="0"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600" dirty="0" smtClean="0"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3000" dirty="0" smtClean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1000125" y="0"/>
            <a:ext cx="8143875" cy="1714512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Biblioteca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Do armazenamento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de livros ao prazer de ler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067696"/>
              </p:ext>
            </p:extLst>
          </p:nvPr>
        </p:nvGraphicFramePr>
        <p:xfrm>
          <a:off x="4429123" y="1571611"/>
          <a:ext cx="4651391" cy="5248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019"/>
                <a:gridCol w="3708372"/>
              </a:tblGrid>
              <a:tr h="2286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MESES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AÇÕES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8399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Agosto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Organização do espaço  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Leituras semanais (terças-feiras)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Empréstimos de livros de 1º a 3º ano (quintas-feiras)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820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Setembro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Leituras com elementos semanais (terças-feiras)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Empréstimos de livros de 1º a 3º ano (quintas-feiras)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Abertura da biblioteca em outros horários e turnos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1119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Outubro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Leituras com elementos semanais (terças-feiras)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Empréstimos de livros para todos os alunos (quintas-feiras)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Histórias contadas por moradores locais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Abertura da biblioteca em outros horários e turnos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1119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Novembro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Leituras semanais (terças-feiras)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Empréstimos de livros para todos os alunos (quintas-feiras)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Histórias contadas por moradores locais</a:t>
                      </a:r>
                      <a:endParaRPr lang="pt-BR" sz="110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smtClean="0">
                          <a:effectLst/>
                        </a:rPr>
                        <a:t>Abertura da biblioteca em outros horários e turnos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1119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Dezembro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dirty="0" smtClean="0">
                          <a:effectLst/>
                        </a:rPr>
                        <a:t>Leituras semanais (terças-feiras)</a:t>
                      </a:r>
                      <a:endParaRPr lang="pt-BR" sz="11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dirty="0" smtClean="0">
                          <a:effectLst/>
                        </a:rPr>
                        <a:t>Empréstimos de livros para todos os alunos (quintas-feiras)</a:t>
                      </a:r>
                      <a:endParaRPr lang="pt-BR" sz="11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dirty="0" smtClean="0">
                          <a:effectLst/>
                        </a:rPr>
                        <a:t>Histórias contadas por moradores locais</a:t>
                      </a:r>
                      <a:endParaRPr lang="pt-BR" sz="11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dirty="0" smtClean="0">
                          <a:effectLst/>
                        </a:rPr>
                        <a:t>Abertura da biblioteca em outros horários e turnos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71504" y="1500174"/>
            <a:ext cx="4143372" cy="53578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lang="pt-BR" sz="2500" b="1" dirty="0" smtClean="0">
                <a:latin typeface="Tempus Sans ITC" pitchFamily="82" charset="0"/>
              </a:rPr>
              <a:t>	Principais ações:</a:t>
            </a:r>
            <a:r>
              <a:rPr lang="pt-BR" sz="2500" dirty="0" smtClean="0">
                <a:latin typeface="Tempus Sans ITC" pitchFamily="82" charset="0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500" dirty="0" smtClean="0">
                <a:latin typeface="Tempus Sans ITC" pitchFamily="82" charset="0"/>
              </a:rPr>
              <a:t>Reaproximar os alunos da biblioteca;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500" dirty="0" smtClean="0">
                <a:latin typeface="Tempus Sans ITC" pitchFamily="82" charset="0"/>
              </a:rPr>
              <a:t>Tornar o espaço aberto a todos;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500" dirty="0" smtClean="0">
                <a:latin typeface="Tempus Sans ITC" pitchFamily="82" charset="0"/>
              </a:rPr>
              <a:t>Auxiliar a aprendizagem através da leitura;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500" dirty="0" smtClean="0">
                <a:latin typeface="Tempus Sans ITC" pitchFamily="82" charset="0"/>
              </a:rPr>
              <a:t>Promover o Resgate Cultural através da leitura deleite</a:t>
            </a:r>
            <a:r>
              <a:rPr lang="pt-BR" sz="2500" dirty="0">
                <a:latin typeface="Tempus Sans ITC" pitchFamily="82" charset="0"/>
              </a:rPr>
              <a:t>.</a:t>
            </a:r>
            <a:endParaRPr lang="pt-BR" sz="2500" dirty="0" smtClean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1000100" y="-24"/>
            <a:ext cx="8143875" cy="1643074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Mídias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empus Sans ITC" pitchFamily="82" charset="0"/>
                <a:ea typeface="+mj-ea"/>
                <a:cs typeface="+mj-cs"/>
              </a:rPr>
              <a:t>Do esquecimento à valorização da cultura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71472" y="1500174"/>
            <a:ext cx="4000528" cy="53578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500" dirty="0" smtClean="0">
                <a:latin typeface="Tempus Sans ITC" pitchFamily="82" charset="0"/>
              </a:rPr>
              <a:t>	</a:t>
            </a:r>
            <a:r>
              <a:rPr lang="pt-BR" sz="2500" b="1" dirty="0" smtClean="0">
                <a:latin typeface="Tempus Sans ITC" pitchFamily="82" charset="0"/>
              </a:rPr>
              <a:t>Principais ações</a:t>
            </a:r>
            <a:r>
              <a:rPr lang="pt-BR" sz="2500" dirty="0" smtClean="0">
                <a:latin typeface="Tempus Sans ITC" pitchFamily="82" charset="0"/>
              </a:rPr>
              <a:t>: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400" dirty="0" smtClean="0">
                <a:latin typeface="Tempus Sans ITC" pitchFamily="82" charset="0"/>
              </a:rPr>
              <a:t>Valorizar o passado e presente da comunidade;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400" dirty="0" smtClean="0">
                <a:latin typeface="Tempus Sans ITC" pitchFamily="82" charset="0"/>
              </a:rPr>
              <a:t>Organizar oficinas de fotografia;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400" dirty="0" smtClean="0">
                <a:latin typeface="Tempus Sans ITC" pitchFamily="82" charset="0"/>
              </a:rPr>
              <a:t>Identificar e catalogar imagens da história da comunidade;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400" dirty="0" smtClean="0">
                <a:latin typeface="Tempus Sans ITC" pitchFamily="82" charset="0"/>
              </a:rPr>
              <a:t>Montar exposições com acervo produzido e documentado;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400" dirty="0" smtClean="0">
                <a:latin typeface="Tempus Sans ITC" pitchFamily="82" charset="0"/>
              </a:rPr>
              <a:t>Valorizar a cultura local através das imagens.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68903"/>
              </p:ext>
            </p:extLst>
          </p:nvPr>
        </p:nvGraphicFramePr>
        <p:xfrm>
          <a:off x="4429123" y="1571612"/>
          <a:ext cx="4651391" cy="4809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019"/>
                <a:gridCol w="3708372"/>
              </a:tblGrid>
              <a:tr h="2286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MESES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AÇÕES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557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Agosto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50" kern="5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Organização das</a:t>
                      </a:r>
                      <a:r>
                        <a:rPr lang="pt-BR" sz="1100" kern="5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ações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350" marR="6350" marT="0" marB="0"/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>
                          <a:effectLst/>
                        </a:rPr>
                        <a:t>Setembro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dirty="0" smtClean="0">
                          <a:effectLst/>
                        </a:rPr>
                        <a:t>Divulgação</a:t>
                      </a:r>
                      <a:r>
                        <a:rPr lang="pt-BR" sz="1100" kern="50" baseline="0" dirty="0" smtClean="0">
                          <a:effectLst/>
                        </a:rPr>
                        <a:t> das ações - </a:t>
                      </a: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Juntada de documentos / fotos / jornais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Oficina Fotografia / Processamento das imagens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Exposição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1322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 </a:t>
                      </a:r>
                      <a:endParaRPr lang="pt-B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>
                          <a:effectLst/>
                        </a:rPr>
                        <a:t>Outubro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kern="50" baseline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Atrair os pais para a escola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Oficina Fotografia / Processamento das imagens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Exposição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1119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 </a:t>
                      </a:r>
                      <a:endParaRPr lang="pt-BR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 </a:t>
                      </a:r>
                      <a:endParaRPr lang="pt-BR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kern="50" dirty="0" smtClean="0">
                          <a:effectLst/>
                        </a:rPr>
                        <a:t>Novembro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kern="50" baseline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Oficina Fotografia com os pais pelo bairro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Processamento das imagens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kern="5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Exposição geral com acervo antigo catalogado</a:t>
                      </a:r>
                      <a:endParaRPr lang="pt-BR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18" name="CaixaDeTexto 17"/>
          <p:cNvSpPr txBox="1"/>
          <p:nvPr/>
        </p:nvSpPr>
        <p:spPr>
          <a:xfrm>
            <a:off x="642910" y="7358090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71472" y="1500174"/>
            <a:ext cx="8572528" cy="53578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800" dirty="0" smtClean="0">
                <a:latin typeface="Tempus Sans ITC" pitchFamily="82" charset="0"/>
              </a:rPr>
              <a:t>	</a:t>
            </a:r>
            <a:r>
              <a:rPr lang="pt-BR" sz="2800" b="1" dirty="0" smtClean="0">
                <a:latin typeface="Tempus Sans ITC" pitchFamily="82" charset="0"/>
              </a:rPr>
              <a:t>Principais ações</a:t>
            </a:r>
            <a:r>
              <a:rPr lang="pt-BR" sz="2800" dirty="0" smtClean="0">
                <a:latin typeface="Tempus Sans ITC" pitchFamily="82" charset="0"/>
              </a:rPr>
              <a:t>: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Desenvolver as atividades dentro do turno e com crianças de diferentes turmas;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Planejar atividades de acordo com os níveis de alfabetização das crianças;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Contemplar atividades que valorizem e incorporem as experiências cotidianas das crianças;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Utilizar as histórias e as cartilhas produzidas pelas escola com memórias da comunidade.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000100" y="-24"/>
            <a:ext cx="8143875" cy="1643074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Apoio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empus Sans ITC" pitchFamily="82" charset="0"/>
                <a:ea typeface="+mj-ea"/>
                <a:cs typeface="+mj-cs"/>
              </a:rPr>
              <a:t>D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as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dificuldades às aprendizagens significativas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/>
          <p:cNvSpPr txBox="1">
            <a:spLocks/>
          </p:cNvSpPr>
          <p:nvPr/>
        </p:nvSpPr>
        <p:spPr>
          <a:xfrm>
            <a:off x="1000100" y="-24"/>
            <a:ext cx="8143875" cy="1643074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Recreio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empus Sans ITC" pitchFamily="82" charset="0"/>
                <a:ea typeface="+mj-ea"/>
                <a:cs typeface="+mj-cs"/>
              </a:rPr>
              <a:t>Das confusões às alegrias das brincadeiras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571472" y="1500174"/>
            <a:ext cx="8572528" cy="53578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mpus Sans ITC" pitchFamily="82" charset="0"/>
              </a:rPr>
              <a:t>	</a:t>
            </a:r>
            <a:r>
              <a:rPr lang="pt-BR" sz="2800" b="1" dirty="0" smtClean="0">
                <a:latin typeface="Tempus Sans ITC" pitchFamily="82" charset="0"/>
              </a:rPr>
              <a:t>Principais ações</a:t>
            </a:r>
            <a:r>
              <a:rPr lang="pt-BR" sz="2800" dirty="0" smtClean="0">
                <a:latin typeface="Tempus Sans ITC" pitchFamily="82" charset="0"/>
              </a:rPr>
              <a:t>: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Resgatar e valorizar as brincadeiras vivenciadas pelas diferentes gerações da comunidade;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Integrar as crianças em brincadeiras coletivas e individuais;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Estimular os laços de amizade e a partilha de brincadeiras; 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Valorizar o diálogo, a conversa e a construção de regras como forma de solucionar os conflitos</a:t>
            </a:r>
            <a:r>
              <a:rPr lang="pt-BR" sz="2800" dirty="0">
                <a:latin typeface="Tempus Sans ITC" pitchFamily="82" charset="0"/>
              </a:rPr>
              <a:t>.</a:t>
            </a:r>
            <a:endParaRPr lang="pt-BR" sz="2800" dirty="0" smtClean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71472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cs typeface="Arial" pitchFamily="34" charset="0"/>
              </a:rPr>
              <a:t>		</a:t>
            </a:r>
            <a:r>
              <a:rPr lang="pt-BR" sz="2800" dirty="0" smtClean="0">
                <a:latin typeface="Tempus Sans ITC" pitchFamily="82" charset="0"/>
              </a:rPr>
              <a:t>Permanente, reflexiva e capaz de reorganizar, modificar e qualificar as ações previstas de cada eixo.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800" dirty="0" smtClean="0"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800" b="1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	Indicadores:</a:t>
            </a:r>
            <a:endParaRPr lang="pt-BR" sz="2600" b="1" dirty="0" smtClean="0"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Registros escritos e fotográficos/desenhos;</a:t>
            </a: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Pareceres descritivos;</a:t>
            </a: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Fichas;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Diagnóstico (da alfabetização);</a:t>
            </a:r>
            <a:endParaRPr lang="pt-BR" sz="2600" dirty="0" smtClean="0"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Depoimentos individuais e coletivos</a:t>
            </a:r>
            <a:r>
              <a:rPr lang="pt-BR" sz="2800" dirty="0">
                <a:latin typeface="Tempus Sans ITC" pitchFamily="82" charset="0"/>
              </a:rPr>
              <a:t>.</a:t>
            </a:r>
            <a:endParaRPr lang="pt-BR" sz="2600" dirty="0" smtClean="0">
              <a:latin typeface="Tempus Sans ITC" pitchFamily="82" charset="0"/>
              <a:cs typeface="Arial" pitchFamily="34" charset="0"/>
            </a:endParaRPr>
          </a:p>
          <a:p>
            <a:pPr marL="82296" lvl="0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mpus Sans ITC" pitchFamily="82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Avaliação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1052736"/>
            <a:ext cx="8572528" cy="58098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BRASIL. Parâmetros Curriculares Nacionais: arte/Secretaria de Educação Fundamental- Brasília: MEC/SEF, 1998.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CIVIL, Presidência da República Casa. Subchefia para Assuntos Jurídicos. Lei 12.244 de 24 de maio de 2010.  Acessado em: http://www.planalto.gov.br/ccivil_03/_ato2007-2010/2010/lei/l12244.htm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COLOMER, Teresa; CAMPS, Anna. </a:t>
            </a:r>
            <a:r>
              <a:rPr lang="pt-BR" sz="1400" b="1" dirty="0" smtClean="0"/>
              <a:t>Ensinar a ler, ensinar a compreender.</a:t>
            </a:r>
            <a:r>
              <a:rPr lang="pt-BR" sz="1400" dirty="0" smtClean="0"/>
              <a:t> Porto Alegre: </a:t>
            </a:r>
            <a:r>
              <a:rPr lang="pt-BR" sz="1400" dirty="0" err="1" smtClean="0"/>
              <a:t>Artmed</a:t>
            </a:r>
            <a:r>
              <a:rPr lang="pt-BR" sz="1400" dirty="0" smtClean="0"/>
              <a:t>, 2002.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MENDES, Amélia; SANTOS, Charlene; SANTIAGO, Pietro. </a:t>
            </a:r>
            <a:r>
              <a:rPr lang="pt-BR" sz="1400" b="1" dirty="0" smtClean="0"/>
              <a:t>Preservação do acervo histórico da oficina </a:t>
            </a:r>
            <a:r>
              <a:rPr lang="pt-BR" sz="1400" b="1" dirty="0" err="1" smtClean="0"/>
              <a:t>guaianases</a:t>
            </a:r>
            <a:r>
              <a:rPr lang="pt-BR" sz="1400" b="1" dirty="0" smtClean="0"/>
              <a:t> de gravura. </a:t>
            </a:r>
            <a:r>
              <a:rPr lang="pt-BR" sz="1400" dirty="0" smtClean="0"/>
              <a:t>In: Encontro nacional dos estudantes de biblioteconomia, documentação, gestão e ciência da informação, 33, 2010. João Pessoa - PB. Anais 33º ENEBD. João Pessoa - PB: UFPB, 2010. p. 1 - 10. Disponível em: Acesso em: 20 jun. 2015.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SILVA, </a:t>
            </a:r>
            <a:r>
              <a:rPr lang="pt-BR" sz="1400" dirty="0" err="1" smtClean="0"/>
              <a:t>Waldeck</a:t>
            </a:r>
            <a:r>
              <a:rPr lang="pt-BR" sz="1400" dirty="0" smtClean="0"/>
              <a:t> Carneiro. </a:t>
            </a:r>
            <a:r>
              <a:rPr lang="pt-BR" sz="1400" b="1" dirty="0" smtClean="0"/>
              <a:t>Miséria da biblioteca escolar.</a:t>
            </a:r>
            <a:r>
              <a:rPr lang="pt-BR" sz="1400" dirty="0" smtClean="0"/>
              <a:t> 3º ed. São Paulo: Cortez, 2003.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SOLÉ, Isabel. </a:t>
            </a:r>
            <a:r>
              <a:rPr lang="pt-BR" sz="1400" b="1" dirty="0" smtClean="0"/>
              <a:t>Estratégias de leitura.</a:t>
            </a:r>
            <a:r>
              <a:rPr lang="pt-BR" sz="1400" dirty="0" smtClean="0"/>
              <a:t> 6. Ed. Porto Alegre: Artmed, 1998.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en-US" sz="1400" dirty="0" smtClean="0"/>
              <a:t>SOUZA</a:t>
            </a:r>
            <a:r>
              <a:rPr lang="en-US" sz="1400" dirty="0"/>
              <a:t>, Juliana </a:t>
            </a:r>
            <a:r>
              <a:rPr lang="en-US" sz="1400" dirty="0" err="1"/>
              <a:t>Daura</a:t>
            </a:r>
            <a:r>
              <a:rPr lang="en-US" sz="1400" dirty="0"/>
              <a:t> de. </a:t>
            </a:r>
            <a:r>
              <a:rPr lang="en-US" sz="1400" b="1" dirty="0" smtClean="0"/>
              <a:t>A </a:t>
            </a:r>
            <a:r>
              <a:rPr lang="en-US" sz="1400" b="1" dirty="0" err="1" smtClean="0"/>
              <a:t>biblioteca</a:t>
            </a:r>
            <a:r>
              <a:rPr lang="en-US" sz="1400" b="1" dirty="0" smtClean="0"/>
              <a:t> e o </a:t>
            </a:r>
            <a:r>
              <a:rPr lang="en-US" sz="1400" b="1" dirty="0" err="1" smtClean="0"/>
              <a:t>bibliotecário</a:t>
            </a:r>
            <a:r>
              <a:rPr lang="en-US" sz="1400" b="1" dirty="0" smtClean="0"/>
              <a:t> escolar no </a:t>
            </a:r>
            <a:r>
              <a:rPr lang="en-US" sz="1400" b="1" dirty="0" err="1" smtClean="0"/>
              <a:t>processo</a:t>
            </a:r>
            <a:r>
              <a:rPr lang="en-US" sz="1400" b="1" dirty="0" smtClean="0"/>
              <a:t> de </a:t>
            </a:r>
            <a:r>
              <a:rPr lang="en-US" sz="1400" b="1" dirty="0" err="1" smtClean="0"/>
              <a:t>incentivo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à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leitura</a:t>
            </a:r>
            <a:r>
              <a:rPr lang="en-US" sz="1400" b="1" dirty="0"/>
              <a:t>: </a:t>
            </a:r>
            <a:r>
              <a:rPr lang="en-US" sz="1400" dirty="0" smtClean="0"/>
              <a:t>Uma </a:t>
            </a:r>
            <a:r>
              <a:rPr lang="en-US" sz="1400" dirty="0" err="1"/>
              <a:t>pesquisa</a:t>
            </a:r>
            <a:r>
              <a:rPr lang="en-US" sz="1400" dirty="0"/>
              <a:t> </a:t>
            </a:r>
            <a:r>
              <a:rPr lang="en-US" sz="1400" dirty="0" err="1"/>
              <a:t>bibliográfica</a:t>
            </a:r>
            <a:r>
              <a:rPr lang="en-US" sz="1400" dirty="0"/>
              <a:t>. </a:t>
            </a:r>
            <a:r>
              <a:rPr lang="en-US" sz="1400" dirty="0" err="1"/>
              <a:t>Florianópolis</a:t>
            </a:r>
            <a:r>
              <a:rPr lang="en-US" sz="1400" dirty="0"/>
              <a:t>, </a:t>
            </a:r>
            <a:r>
              <a:rPr lang="en-US" sz="1400" dirty="0" err="1"/>
              <a:t>ano</a:t>
            </a:r>
            <a:r>
              <a:rPr lang="en-US" sz="1400" dirty="0"/>
              <a:t> 2009</a:t>
            </a:r>
            <a:r>
              <a:rPr lang="en-US" sz="1400" b="1" dirty="0"/>
              <a:t>.</a:t>
            </a:r>
            <a:r>
              <a:rPr lang="en-US" sz="1400" dirty="0"/>
              <a:t> </a:t>
            </a:r>
            <a:r>
              <a:rPr lang="en-US" sz="1400" dirty="0" err="1"/>
              <a:t>Disponível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:‪https://</a:t>
            </a:r>
            <a:r>
              <a:rPr lang="en-US" sz="1400" dirty="0" err="1"/>
              <a:t>repositorio.ufsc.br</a:t>
            </a:r>
            <a:r>
              <a:rPr lang="en-US" sz="1400" dirty="0"/>
              <a:t>/.../1234.../119542/269726.pdf...</a:t>
            </a:r>
            <a:endParaRPr lang="pt-BR" sz="1400" dirty="0" smtClean="0"/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WÜRDIG, R. C. </a:t>
            </a:r>
            <a:r>
              <a:rPr lang="pt-BR" sz="1400" b="1" dirty="0" smtClean="0"/>
              <a:t>O quebra-cabeça da cultura lúdica – lugares, parcerias e brincadeiras de criança: desafios para políticas da infância</a:t>
            </a:r>
            <a:r>
              <a:rPr lang="pt-BR" sz="1400" dirty="0" smtClean="0"/>
              <a:t>. 2007. 225f. Tese (Doutorado em Educação) – Curso de Pós-Graduação em Educação, Centro de Ciências Humanas, Universidade do Vale do Rio dos Sinos.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YUNES, Eliana</a:t>
            </a:r>
            <a:r>
              <a:rPr lang="pt-BR" sz="1400" b="1" dirty="0" smtClean="0"/>
              <a:t>. Tecendo um leitor: Uma rede de fios cruzados. </a:t>
            </a:r>
            <a:r>
              <a:rPr lang="pt-BR" sz="1400" dirty="0" smtClean="0"/>
              <a:t>Curitiba: </a:t>
            </a:r>
            <a:r>
              <a:rPr lang="pt-BR" sz="1400" dirty="0" err="1" smtClean="0"/>
              <a:t>Aymará</a:t>
            </a:r>
            <a:r>
              <a:rPr lang="pt-BR" sz="1400" dirty="0" smtClean="0"/>
              <a:t>, 2009.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FRISON, Lourdes Maria B; PORTO, </a:t>
            </a:r>
            <a:r>
              <a:rPr lang="pt-BR" sz="1400" dirty="0" err="1" smtClean="0"/>
              <a:t>Gilceane</a:t>
            </a:r>
            <a:r>
              <a:rPr lang="pt-BR" sz="1400" dirty="0" smtClean="0"/>
              <a:t> Caetano. (organizadoras).</a:t>
            </a:r>
            <a:r>
              <a:rPr lang="pt-BR" sz="1400" b="1" dirty="0" smtClean="0"/>
              <a:t>Diálogo entre a formação inicial e continuada no exercício de práticas educativas. </a:t>
            </a:r>
            <a:r>
              <a:rPr lang="pt-BR" sz="1400" dirty="0" smtClean="0"/>
              <a:t>Pelotas: UFPEL, 2013.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1400" dirty="0" smtClean="0"/>
              <a:t>SOUZA, Juliana </a:t>
            </a:r>
            <a:r>
              <a:rPr lang="pt-BR" sz="1400" dirty="0" err="1" smtClean="0"/>
              <a:t>Daura</a:t>
            </a:r>
            <a:r>
              <a:rPr lang="pt-BR" sz="1400" dirty="0" smtClean="0"/>
              <a:t> de.  </a:t>
            </a:r>
            <a:r>
              <a:rPr lang="pt-BR" sz="1400" b="1" dirty="0" smtClean="0"/>
              <a:t>A BIBLIOTECA E O BIBLIOTECÁRIO ESCOLAR NO PROCESSO DE INCENTIVO À LEITURA: uma pesquisa bibliográfica. </a:t>
            </a:r>
            <a:r>
              <a:rPr lang="pt-BR" sz="1400" dirty="0" smtClean="0"/>
              <a:t>Florianópolis, ano 2009. Disponível em: https://repositorio.ufsc.br/bitstream/handle/123456789/119542/269726.pdf?sequence=1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Referências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Bibliográficas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00125" y="-24"/>
            <a:ext cx="4024053" cy="15712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Obrigado!</a:t>
            </a:r>
            <a:endParaRPr kumimoji="0" lang="pt-BR" sz="5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991730" y="0"/>
            <a:ext cx="8152270" cy="6885384"/>
            <a:chOff x="991730" y="0"/>
            <a:chExt cx="8152270" cy="6885384"/>
          </a:xfrm>
        </p:grpSpPr>
        <p:pic>
          <p:nvPicPr>
            <p:cNvPr id="8" name="Picture 3" descr="C:\Users\JUJU\Desktop\recrei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25" y="1571258"/>
              <a:ext cx="4320480" cy="2881220"/>
            </a:xfrm>
            <a:prstGeom prst="rect">
              <a:avLst/>
            </a:prstGeom>
            <a:noFill/>
          </p:spPr>
        </p:pic>
        <p:pic>
          <p:nvPicPr>
            <p:cNvPr id="10" name="Picture 4" descr="C:\Users\JUJU\Desktop\livro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24178" y="0"/>
              <a:ext cx="4119822" cy="4119822"/>
            </a:xfrm>
            <a:prstGeom prst="rect">
              <a:avLst/>
            </a:prstGeom>
            <a:noFill/>
          </p:spPr>
        </p:pic>
        <p:pic>
          <p:nvPicPr>
            <p:cNvPr id="9" name="Picture 2" descr="C:\Users\JUJU\Desktop\escrevendo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16016" y="3960440"/>
              <a:ext cx="4427984" cy="2924944"/>
            </a:xfrm>
            <a:prstGeom prst="rect">
              <a:avLst/>
            </a:prstGeom>
            <a:noFill/>
          </p:spPr>
        </p:pic>
        <p:pic>
          <p:nvPicPr>
            <p:cNvPr id="6" name="Picture 5" descr="C:\Users\JUJU\Desktop\fotografo mirim.jpg"/>
            <p:cNvPicPr>
              <a:picLocks noChangeAspect="1" noChangeArrowheads="1"/>
            </p:cNvPicPr>
            <p:nvPr/>
          </p:nvPicPr>
          <p:blipFill rotWithShape="1">
            <a:blip r:embed="rId5"/>
            <a:srcRect l="7802"/>
            <a:stretch/>
          </p:blipFill>
          <p:spPr bwMode="auto">
            <a:xfrm>
              <a:off x="991730" y="3960440"/>
              <a:ext cx="4032448" cy="289756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216547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000125" y="0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Equipe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71504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mpus Sans ITC" pitchFamily="82" charset="0"/>
              </a:rPr>
              <a:t>	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mpus Sans ITC" pitchFamily="82" charset="0"/>
              </a:rPr>
              <a:t>Bolsistas /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mpus Sans ITC" pitchFamily="82" charset="0"/>
              </a:rPr>
              <a:t>Volunt</a:t>
            </a:r>
            <a:r>
              <a:rPr lang="pt-BR" sz="2000" b="1" dirty="0" err="1" smtClean="0">
                <a:latin typeface="Tempus Sans ITC" pitchFamily="82" charset="0"/>
              </a:rPr>
              <a:t>ários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mpus Sans ITC" pitchFamily="82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lang="pt-BR" sz="2600" b="1" dirty="0" smtClean="0">
                <a:latin typeface="Tempus Sans ITC" pitchFamily="82" charset="0"/>
              </a:rPr>
              <a:t>	</a:t>
            </a:r>
            <a:r>
              <a:rPr lang="pt-BR" sz="2000" b="1" dirty="0" smtClean="0">
                <a:latin typeface="Tempus Sans ITC" pitchFamily="82" charset="0"/>
              </a:rPr>
              <a:t>Dança</a:t>
            </a:r>
            <a:endParaRPr lang="pt-BR" sz="2000" dirty="0" smtClean="0">
              <a:latin typeface="Tempus Sans ITC" pitchFamily="82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lang="pt-BR" sz="2000" dirty="0" smtClean="0">
                <a:latin typeface="Tempus Sans ITC" pitchFamily="82" charset="0"/>
              </a:rPr>
              <a:t>	</a:t>
            </a:r>
            <a:r>
              <a:rPr lang="pt-BR" sz="2000" dirty="0" err="1" smtClean="0">
                <a:latin typeface="Tempus Sans ITC" pitchFamily="82" charset="0"/>
              </a:rPr>
              <a:t>Naiane</a:t>
            </a:r>
            <a:r>
              <a:rPr lang="pt-BR" sz="2000" dirty="0" smtClean="0">
                <a:latin typeface="Tempus Sans ITC" pitchFamily="82" charset="0"/>
              </a:rPr>
              <a:t> Ribeiro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b="1" dirty="0" smtClean="0">
                <a:latin typeface="Tempus Sans ITC" pitchFamily="82" charset="0"/>
              </a:rPr>
              <a:t>	Educação Física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dirty="0" smtClean="0">
                <a:latin typeface="Tempus Sans ITC" pitchFamily="82" charset="0"/>
              </a:rPr>
              <a:t> 	Alexandre </a:t>
            </a:r>
            <a:r>
              <a:rPr lang="pt-BR" sz="2000" dirty="0" err="1" smtClean="0">
                <a:latin typeface="Tempus Sans ITC" pitchFamily="82" charset="0"/>
              </a:rPr>
              <a:t>Neutzling</a:t>
            </a:r>
            <a:r>
              <a:rPr lang="pt-BR" sz="2000" dirty="0" smtClean="0">
                <a:latin typeface="Tempus Sans ITC" pitchFamily="82" charset="0"/>
              </a:rPr>
              <a:t>, Brenda Bastos, </a:t>
            </a:r>
            <a:r>
              <a:rPr lang="pt-BR" sz="2000" dirty="0" err="1" smtClean="0">
                <a:latin typeface="Tempus Sans ITC" pitchFamily="82" charset="0"/>
              </a:rPr>
              <a:t>Demiam</a:t>
            </a:r>
            <a:r>
              <a:rPr lang="pt-BR" sz="2000" dirty="0" smtClean="0">
                <a:latin typeface="Tempus Sans ITC" pitchFamily="82" charset="0"/>
              </a:rPr>
              <a:t> </a:t>
            </a:r>
            <a:r>
              <a:rPr lang="pt-BR" sz="2000" dirty="0" err="1" smtClean="0">
                <a:latin typeface="Tempus Sans ITC" pitchFamily="82" charset="0"/>
              </a:rPr>
              <a:t>Gottinari</a:t>
            </a:r>
            <a:r>
              <a:rPr lang="pt-BR" sz="2000" dirty="0" smtClean="0">
                <a:latin typeface="Tempus Sans ITC" pitchFamily="82" charset="0"/>
              </a:rPr>
              <a:t>, Helena </a:t>
            </a:r>
            <a:r>
              <a:rPr lang="pt-BR" sz="2000" dirty="0" err="1" smtClean="0">
                <a:latin typeface="Tempus Sans ITC" pitchFamily="82" charset="0"/>
              </a:rPr>
              <a:t>Miritz</a:t>
            </a:r>
            <a:r>
              <a:rPr lang="pt-BR" sz="2000" dirty="0" smtClean="0">
                <a:latin typeface="Tempus Sans ITC" pitchFamily="82" charset="0"/>
              </a:rPr>
              <a:t>, Juliana de Arruda, </a:t>
            </a:r>
            <a:r>
              <a:rPr lang="pt-BR" sz="2000" dirty="0" err="1" smtClean="0">
                <a:latin typeface="Tempus Sans ITC" pitchFamily="82" charset="0"/>
              </a:rPr>
              <a:t>Rubiani</a:t>
            </a:r>
            <a:r>
              <a:rPr lang="pt-BR" sz="2000" dirty="0" smtClean="0">
                <a:latin typeface="Tempus Sans ITC" pitchFamily="82" charset="0"/>
              </a:rPr>
              <a:t> </a:t>
            </a:r>
            <a:r>
              <a:rPr lang="pt-BR" sz="2000" dirty="0" err="1" smtClean="0">
                <a:latin typeface="Tempus Sans ITC" pitchFamily="82" charset="0"/>
              </a:rPr>
              <a:t>Casteli</a:t>
            </a:r>
            <a:r>
              <a:rPr lang="pt-BR" sz="2000" dirty="0" smtClean="0">
                <a:latin typeface="Tempus Sans ITC" pitchFamily="82" charset="0"/>
              </a:rPr>
              <a:t> e Tamires Motta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b="1" dirty="0" smtClean="0">
                <a:latin typeface="Tempus Sans ITC" pitchFamily="82" charset="0"/>
              </a:rPr>
              <a:t>	Pedagogia</a:t>
            </a:r>
            <a:r>
              <a:rPr lang="pt-BR" sz="2000" dirty="0" smtClean="0">
                <a:latin typeface="Tempus Sans ITC" pitchFamily="82" charset="0"/>
              </a:rPr>
              <a:t>: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dirty="0" smtClean="0">
                <a:latin typeface="Tempus Sans ITC" pitchFamily="82" charset="0"/>
              </a:rPr>
              <a:t>	Jéssica Pires, Júlia </a:t>
            </a:r>
            <a:r>
              <a:rPr lang="pt-BR" sz="2000" dirty="0" err="1" smtClean="0">
                <a:latin typeface="Tempus Sans ITC" pitchFamily="82" charset="0"/>
              </a:rPr>
              <a:t>Montardo</a:t>
            </a:r>
            <a:r>
              <a:rPr lang="pt-BR" sz="2000" dirty="0" smtClean="0">
                <a:latin typeface="Tempus Sans ITC" pitchFamily="82" charset="0"/>
              </a:rPr>
              <a:t>, Karen Correa, Tracy </a:t>
            </a:r>
            <a:r>
              <a:rPr lang="pt-BR" sz="2000" dirty="0" err="1" smtClean="0">
                <a:latin typeface="Tempus Sans ITC" pitchFamily="82" charset="0"/>
              </a:rPr>
              <a:t>Suchard</a:t>
            </a:r>
            <a:r>
              <a:rPr lang="pt-BR" sz="2000" dirty="0" smtClean="0">
                <a:latin typeface="Tempus Sans ITC" pitchFamily="82" charset="0"/>
              </a:rPr>
              <a:t>,Valéria Bach e Vitória Silveira</a:t>
            </a:r>
          </a:p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b="1" dirty="0" smtClean="0">
                <a:latin typeface="Tempus Sans ITC" pitchFamily="82" charset="0"/>
              </a:rPr>
              <a:t>	Supervisoras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dirty="0" smtClean="0">
                <a:latin typeface="Tempus Sans ITC" pitchFamily="82" charset="0"/>
              </a:rPr>
              <a:t>	Aline Cardoso, Amanda </a:t>
            </a:r>
            <a:r>
              <a:rPr lang="pt-BR" sz="2000" dirty="0" err="1" smtClean="0">
                <a:latin typeface="Tempus Sans ITC" pitchFamily="82" charset="0"/>
              </a:rPr>
              <a:t>Anthonisen</a:t>
            </a:r>
            <a:r>
              <a:rPr lang="pt-BR" sz="2000" dirty="0" smtClean="0">
                <a:latin typeface="Tempus Sans ITC" pitchFamily="82" charset="0"/>
              </a:rPr>
              <a:t> e </a:t>
            </a:r>
            <a:r>
              <a:rPr lang="pt-BR" sz="2000" dirty="0" err="1" smtClean="0">
                <a:latin typeface="Tempus Sans ITC" pitchFamily="82" charset="0"/>
              </a:rPr>
              <a:t>Shana</a:t>
            </a:r>
            <a:r>
              <a:rPr lang="pt-BR" sz="2000" dirty="0" smtClean="0">
                <a:latin typeface="Tempus Sans ITC" pitchFamily="82" charset="0"/>
              </a:rPr>
              <a:t> Barbosa</a:t>
            </a:r>
          </a:p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b="1" dirty="0" smtClean="0">
                <a:latin typeface="Tempus Sans ITC" pitchFamily="82" charset="0"/>
              </a:rPr>
              <a:t>	</a:t>
            </a:r>
          </a:p>
          <a:p>
            <a:pPr marL="365760" indent="-283464" algn="ctr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b="1" dirty="0" smtClean="0">
                <a:latin typeface="Tempus Sans ITC" pitchFamily="82" charset="0"/>
              </a:rPr>
              <a:t>Coordenadores</a:t>
            </a:r>
            <a:r>
              <a:rPr lang="pt-BR" sz="2000" dirty="0" smtClean="0">
                <a:latin typeface="Tempus Sans ITC" pitchFamily="82" charset="0"/>
              </a:rPr>
              <a:t> </a:t>
            </a:r>
          </a:p>
          <a:p>
            <a:pPr marL="365760" indent="-283464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000" dirty="0" smtClean="0">
                <a:latin typeface="Tempus Sans ITC" pitchFamily="82" charset="0"/>
              </a:rPr>
              <a:t>	</a:t>
            </a:r>
            <a:r>
              <a:rPr lang="pt-BR" sz="2000" dirty="0" err="1" smtClean="0">
                <a:latin typeface="Tempus Sans ITC" pitchFamily="82" charset="0"/>
              </a:rPr>
              <a:t>Gilceane</a:t>
            </a:r>
            <a:r>
              <a:rPr lang="pt-BR" sz="2000" dirty="0" smtClean="0">
                <a:latin typeface="Tempus Sans ITC" pitchFamily="82" charset="0"/>
              </a:rPr>
              <a:t> Porto e Rogério Würdig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" y="0"/>
            <a:ext cx="9144000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Escola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6" r="408" b="30443"/>
          <a:stretch/>
        </p:blipFill>
        <p:spPr>
          <a:xfrm>
            <a:off x="280036" y="1268760"/>
            <a:ext cx="8547009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1305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Escola: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história, localização e estrutura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71440" y="917912"/>
            <a:ext cx="8572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Origem: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 Antigo terreno (ou prédio) do </a:t>
            </a:r>
            <a:r>
              <a:rPr lang="pt-BR" sz="2400" dirty="0" smtClean="0">
                <a:latin typeface="Tempus Sans ITC" pitchFamily="82" charset="0"/>
              </a:rPr>
              <a:t>charqueador José Gonçalves da Silveira </a:t>
            </a:r>
            <a:r>
              <a:rPr lang="pt-BR" sz="2400" dirty="0" err="1" smtClean="0">
                <a:latin typeface="Tempus Sans ITC" pitchFamily="82" charset="0"/>
              </a:rPr>
              <a:t>Calheca</a:t>
            </a:r>
            <a:r>
              <a:rPr lang="pt-BR" sz="2400" dirty="0" smtClean="0">
                <a:latin typeface="Tempus Sans ITC" pitchFamily="82" charset="0"/>
              </a:rPr>
              <a:t>; 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                Fundação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1975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Localização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pt-BR" sz="2400" dirty="0" smtClean="0">
                <a:latin typeface="Tempus Sans ITC" pitchFamily="82" charset="0"/>
              </a:rPr>
              <a:t> João Thomaz Munhoz, 86. Balsa.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latin typeface="Tempus Sans ITC" pitchFamily="82" charset="0"/>
              </a:rPr>
              <a:t>	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b="1" dirty="0" smtClean="0">
                <a:latin typeface="Tempus Sans ITC" pitchFamily="82" charset="0"/>
              </a:rPr>
              <a:t>	Principais referências</a:t>
            </a:r>
            <a:r>
              <a:rPr lang="pt-BR" sz="2400" dirty="0" smtClean="0">
                <a:latin typeface="Tempus Sans ITC" pitchFamily="82" charset="0"/>
              </a:rPr>
              <a:t>: Canal São Gonçalo  (leste)– Campus Anglo/Posto de Saúde  (sul)–  Estádio Bento Freitas (oeste)- Frigorífico Casarin (norte);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Manifestações populares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2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Blocos, Bandas e Escola de Samba: Bruxa da Várzea, Escola de Samba Mirim Mickey, </a:t>
            </a:r>
            <a:r>
              <a:rPr lang="pt-BR" sz="2200" dirty="0" err="1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Xavabanda</a:t>
            </a:r>
            <a:r>
              <a:rPr lang="pt-BR" sz="22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 e </a:t>
            </a:r>
            <a:r>
              <a:rPr lang="pt-BR" sz="2200" dirty="0" err="1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Cruzmaltense</a:t>
            </a:r>
            <a:r>
              <a:rPr lang="pt-BR" sz="22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; Clubes e Centros Esportivos: Sudeste e Santa Cruz e Clube de Regatas;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Escola: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história, localização e estrutura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71472" y="1124744"/>
            <a:ext cx="8572528" cy="5733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Prédios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 central – salas de aula – professores – direção – refeitório;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Salas especiais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Biblioteca, Informática, Artes, Multimídia;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Quadra de esportes coberta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latin typeface="Tempus Sans ITC" pitchFamily="82" charset="0"/>
              </a:rPr>
              <a:t>	</a:t>
            </a:r>
            <a:r>
              <a:rPr lang="pt-BR" sz="2400" b="1" dirty="0" smtClean="0">
                <a:latin typeface="Tempus Sans ITC" pitchFamily="82" charset="0"/>
              </a:rPr>
              <a:t>Materiais e equipamentos </a:t>
            </a: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Quadro de professores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38 (</a:t>
            </a:r>
            <a:r>
              <a:rPr lang="pt-BR" sz="2400" dirty="0" smtClean="0">
                <a:latin typeface="Tempus Sans ITC" pitchFamily="82" charset="0"/>
              </a:rPr>
              <a:t>13 especialistas e 2 mestres);</a:t>
            </a:r>
            <a:endParaRPr lang="pt-BR" sz="24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000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Estudantes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603  (</a:t>
            </a:r>
            <a:r>
              <a:rPr lang="pt-BR" sz="2400" dirty="0" smtClean="0">
                <a:latin typeface="Tempus Sans ITC" pitchFamily="82" charset="0"/>
              </a:rPr>
              <a:t>Vila da Balsa, Fátima, Porto e Estrada do Engenho);</a:t>
            </a:r>
            <a:endParaRPr lang="pt-BR" sz="24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Turnos</a:t>
            </a:r>
            <a:r>
              <a:rPr lang="pt-BR" sz="24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: manhã – tarde – noite (EJA - fundamental)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latin typeface="Tempus Sans ITC" pitchFamily="82" charset="0"/>
              </a:rPr>
              <a:t>	</a:t>
            </a:r>
            <a:r>
              <a:rPr lang="pt-BR" sz="2400" b="1" dirty="0" smtClean="0">
                <a:latin typeface="Tempus Sans ITC" pitchFamily="82" charset="0"/>
              </a:rPr>
              <a:t>Abrangência</a:t>
            </a:r>
            <a:r>
              <a:rPr lang="pt-BR" sz="2400" dirty="0" smtClean="0">
                <a:latin typeface="Tempus Sans ITC" pitchFamily="82" charset="0"/>
              </a:rPr>
              <a:t>: do pré-escolar ao 9º ano do ensino fundamental;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400" dirty="0" smtClean="0">
                <a:latin typeface="Tempus Sans ITC" pitchFamily="82" charset="0"/>
              </a:rPr>
              <a:t>	</a:t>
            </a:r>
            <a:r>
              <a:rPr lang="pt-BR" sz="2400" b="1" dirty="0" smtClean="0">
                <a:latin typeface="Tempus Sans ITC" pitchFamily="82" charset="0"/>
              </a:rPr>
              <a:t>Projetos</a:t>
            </a:r>
            <a:r>
              <a:rPr lang="pt-BR" sz="2400" dirty="0" smtClean="0">
                <a:latin typeface="Tempus Sans ITC" pitchFamily="82" charset="0"/>
              </a:rPr>
              <a:t>: Banda.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571504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600" dirty="0" smtClean="0"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</a:rPr>
              <a:t>A riqueza cultural na comunidade;</a:t>
            </a:r>
            <a:endParaRPr lang="pt-BR" sz="2600" dirty="0" smtClean="0">
              <a:latin typeface="Tempus Sans ITC" pitchFamily="82" charset="0"/>
            </a:endParaRP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A escola como centro da comunidade;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O recreio tumultuado e com brigas;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O grande número de crianças não alfabetizadas nos terceiros anos do ensino fundamental;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Alfabetização;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800" dirty="0" smtClean="0">
                <a:latin typeface="Tempus Sans ITC" pitchFamily="82" charset="0"/>
                <a:ea typeface="Times New Roman" pitchFamily="18" charset="0"/>
                <a:cs typeface="Arial" pitchFamily="34" charset="0"/>
              </a:rPr>
              <a:t>O uso inadequado da biblioteca.</a:t>
            </a: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800" dirty="0" smtClean="0">
                <a:latin typeface="Tempus Sans ITC" pitchFamily="82" charset="0"/>
              </a:rPr>
              <a:t>	</a:t>
            </a: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empus Sans ITC" pitchFamily="82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Justificativa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71472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 algn="just"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b="1" dirty="0" smtClean="0">
                <a:latin typeface="Tempus Sans ITC" pitchFamily="82" charset="0"/>
              </a:rPr>
              <a:t>	Para </a:t>
            </a:r>
            <a:r>
              <a:rPr lang="pt-BR" sz="2600" b="1" dirty="0" err="1" smtClean="0">
                <a:latin typeface="Tempus Sans ITC" pitchFamily="82" charset="0"/>
              </a:rPr>
              <a:t>Candau</a:t>
            </a:r>
            <a:r>
              <a:rPr lang="pt-BR" sz="2600" b="1" dirty="0" smtClean="0">
                <a:latin typeface="Tempus Sans ITC" pitchFamily="82" charset="0"/>
              </a:rPr>
              <a:t> (1998: 181): </a:t>
            </a:r>
          </a:p>
          <a:p>
            <a:pPr marL="365760" lvl="0" indent="-283464" algn="just"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600" b="1" dirty="0" smtClean="0">
              <a:latin typeface="Tempus Sans ITC" pitchFamily="82" charset="0"/>
            </a:endParaRPr>
          </a:p>
          <a:p>
            <a:pPr marL="365760" lvl="0" indent="-283464" algn="just"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r>
              <a:rPr lang="pt-BR" sz="2600" b="1" dirty="0" smtClean="0">
                <a:latin typeface="Tempus Sans ITC" pitchFamily="82" charset="0"/>
              </a:rPr>
              <a:t>	</a:t>
            </a:r>
            <a:r>
              <a:rPr lang="pt-BR" sz="2600" dirty="0" smtClean="0">
                <a:latin typeface="Tempus Sans ITC" pitchFamily="82" charset="0"/>
              </a:rPr>
              <a:t>”mais do que nunca, está posta a </a:t>
            </a:r>
            <a:r>
              <a:rPr lang="pt-BR" sz="2600" i="1" dirty="0" smtClean="0">
                <a:latin typeface="Tempus Sans ITC" pitchFamily="82" charset="0"/>
              </a:rPr>
              <a:t>necessidade</a:t>
            </a:r>
            <a:r>
              <a:rPr lang="pt-BR" sz="2600" dirty="0" smtClean="0">
                <a:latin typeface="Tempus Sans ITC" pitchFamily="82" charset="0"/>
              </a:rPr>
              <a:t> de promoção de uma </a:t>
            </a:r>
            <a:r>
              <a:rPr lang="pt-BR" sz="2600" i="1" dirty="0" smtClean="0">
                <a:latin typeface="Tempus Sans ITC" pitchFamily="82" charset="0"/>
              </a:rPr>
              <a:t>educação intercultural</a:t>
            </a:r>
            <a:r>
              <a:rPr lang="pt-BR" sz="2600" dirty="0" smtClean="0">
                <a:latin typeface="Tempus Sans ITC" pitchFamily="82" charset="0"/>
              </a:rPr>
              <a:t>. Assim, para ela este enfoque deve ser posto como um </a:t>
            </a:r>
            <a:r>
              <a:rPr lang="pt-BR" sz="2600" i="1" dirty="0" smtClean="0">
                <a:latin typeface="Tempus Sans ITC" pitchFamily="82" charset="0"/>
              </a:rPr>
              <a:t>princípio teórico e prático</a:t>
            </a:r>
            <a:r>
              <a:rPr lang="pt-BR" sz="2600" dirty="0" smtClean="0">
                <a:latin typeface="Tempus Sans ITC" pitchFamily="82" charset="0"/>
              </a:rPr>
              <a:t> de orientação dos </a:t>
            </a:r>
            <a:r>
              <a:rPr lang="pt-BR" sz="2600" i="1" dirty="0" smtClean="0">
                <a:latin typeface="Tempus Sans ITC" pitchFamily="82" charset="0"/>
              </a:rPr>
              <a:t>sistemas educacionais</a:t>
            </a:r>
            <a:r>
              <a:rPr lang="pt-BR" sz="2600" dirty="0" smtClean="0">
                <a:latin typeface="Tempus Sans ITC" pitchFamily="82" charset="0"/>
              </a:rPr>
              <a:t> na sua globalidade. Estudos evidenciam que um dos </a:t>
            </a:r>
            <a:r>
              <a:rPr lang="pt-BR" sz="2600" i="1" dirty="0" smtClean="0">
                <a:latin typeface="Tempus Sans ITC" pitchFamily="82" charset="0"/>
              </a:rPr>
              <a:t>fatores</a:t>
            </a:r>
            <a:r>
              <a:rPr lang="pt-BR" sz="2600" dirty="0" smtClean="0">
                <a:latin typeface="Tempus Sans ITC" pitchFamily="82" charset="0"/>
              </a:rPr>
              <a:t> determinantes do </a:t>
            </a:r>
            <a:r>
              <a:rPr lang="pt-BR" sz="2600" i="1" dirty="0" smtClean="0">
                <a:latin typeface="Tempus Sans ITC" pitchFamily="82" charset="0"/>
              </a:rPr>
              <a:t>fracasso dos alunos das classes populares</a:t>
            </a:r>
            <a:r>
              <a:rPr lang="pt-BR" sz="2600" dirty="0" smtClean="0">
                <a:latin typeface="Tempus Sans ITC" pitchFamily="82" charset="0"/>
              </a:rPr>
              <a:t>, está no </a:t>
            </a:r>
            <a:r>
              <a:rPr lang="pt-BR" sz="2600" i="1" dirty="0" smtClean="0">
                <a:latin typeface="Tempus Sans ITC" pitchFamily="82" charset="0"/>
              </a:rPr>
              <a:t>descompasso</a:t>
            </a:r>
            <a:r>
              <a:rPr lang="pt-BR" sz="2600" dirty="0" smtClean="0">
                <a:latin typeface="Tempus Sans ITC" pitchFamily="82" charset="0"/>
              </a:rPr>
              <a:t> existente </a:t>
            </a:r>
            <a:r>
              <a:rPr lang="pt-BR" sz="2600" i="1" dirty="0" smtClean="0">
                <a:latin typeface="Tempus Sans ITC" pitchFamily="82" charset="0"/>
              </a:rPr>
              <a:t>entre</a:t>
            </a:r>
            <a:r>
              <a:rPr lang="pt-BR" sz="2600" dirty="0" smtClean="0">
                <a:latin typeface="Tempus Sans ITC" pitchFamily="82" charset="0"/>
              </a:rPr>
              <a:t> a </a:t>
            </a:r>
            <a:r>
              <a:rPr lang="pt-BR" sz="2600" i="1" dirty="0" smtClean="0">
                <a:latin typeface="Tempus Sans ITC" pitchFamily="82" charset="0"/>
              </a:rPr>
              <a:t>cultura</a:t>
            </a:r>
            <a:r>
              <a:rPr lang="pt-BR" sz="2600" dirty="0" smtClean="0">
                <a:latin typeface="Tempus Sans ITC" pitchFamily="82" charset="0"/>
              </a:rPr>
              <a:t> </a:t>
            </a:r>
            <a:r>
              <a:rPr lang="pt-BR" sz="2600" i="1" dirty="0" smtClean="0">
                <a:latin typeface="Tempus Sans ITC" pitchFamily="82" charset="0"/>
              </a:rPr>
              <a:t>escola</a:t>
            </a:r>
            <a:r>
              <a:rPr lang="pt-BR" sz="2600" dirty="0" smtClean="0">
                <a:latin typeface="Tempus Sans ITC" pitchFamily="82" charset="0"/>
              </a:rPr>
              <a:t>r e a </a:t>
            </a:r>
            <a:r>
              <a:rPr lang="pt-BR" sz="2600" i="1" dirty="0" smtClean="0">
                <a:latin typeface="Tempus Sans ITC" pitchFamily="82" charset="0"/>
              </a:rPr>
              <a:t>cultura social de referência</a:t>
            </a:r>
            <a:r>
              <a:rPr lang="pt-BR" sz="2600" dirty="0" smtClean="0">
                <a:latin typeface="Tempus Sans ITC" pitchFamily="82" charset="0"/>
              </a:rPr>
              <a:t>.”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00125" y="0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Por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que resgate cultural?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71472" y="857232"/>
            <a:ext cx="8572528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lang="pt-BR" sz="2800" dirty="0" smtClean="0"/>
              <a:t>	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71472" y="1071546"/>
            <a:ext cx="8572528" cy="57864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defRPr/>
            </a:pP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Qualificar a formação inicial dos bolsistas e voluntários através de uma ação docente interdisciplinar;</a:t>
            </a:r>
          </a:p>
          <a:p>
            <a:pPr marL="36576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600" dirty="0" smtClean="0"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Valorizar as manifestações culturais da comunidade escolar;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600" dirty="0" smtClean="0">
                <a:solidFill>
                  <a:srgbClr val="000000"/>
                </a:solidFill>
                <a:latin typeface="Tempus Sans ITC" pitchFamily="82" charset="0"/>
                <a:ea typeface="Times New Roman" pitchFamily="18" charset="0"/>
                <a:cs typeface="Arial" pitchFamily="34" charset="0"/>
              </a:rPr>
              <a:t>Aproximar a formação inicial e formação continuada;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600" dirty="0" smtClean="0">
              <a:solidFill>
                <a:srgbClr val="000000"/>
              </a:solidFill>
              <a:latin typeface="Tempus Sans ITC" pitchFamily="82" charset="0"/>
              <a:ea typeface="Times New Roman" pitchFamily="18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600" dirty="0" smtClean="0">
                <a:latin typeface="Tempus Sans ITC" pitchFamily="82" charset="0"/>
                <a:cs typeface="Arial" pitchFamily="34" charset="0"/>
              </a:rPr>
              <a:t>Acolher e atender as demandas da escola;</a:t>
            </a: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lang="pt-BR" sz="2600" dirty="0" smtClean="0">
              <a:latin typeface="Tempus Sans ITC" pitchFamily="8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pt-BR" sz="2600" dirty="0" smtClean="0">
                <a:latin typeface="Tempus Sans ITC" pitchFamily="82" charset="0"/>
                <a:cs typeface="Arial" pitchFamily="34" charset="0"/>
              </a:rPr>
              <a:t>Qualificar o educação das crianças na escola pública</a:t>
            </a:r>
            <a:r>
              <a:rPr lang="pt-BR" sz="2600" dirty="0">
                <a:latin typeface="Tempus Sans ITC" pitchFamily="82" charset="0"/>
                <a:cs typeface="Arial" pitchFamily="34" charset="0"/>
              </a:rPr>
              <a:t>.</a:t>
            </a:r>
            <a:endParaRPr lang="pt-BR" sz="2600" dirty="0" smtClean="0">
              <a:latin typeface="Tempus Sans ITC" pitchFamily="82" charset="0"/>
              <a:cs typeface="Arial" pitchFamily="34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  <a:buFont typeface="Wingdings 2"/>
              <a:buChar char=""/>
              <a:defRPr/>
            </a:pP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mpus Sans ITC" pitchFamily="82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000125" y="-24"/>
            <a:ext cx="814387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Objetivos Gerais</a:t>
            </a:r>
            <a:endParaRPr kumimoji="0" lang="pt-BR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000100" y="8"/>
            <a:ext cx="8143900" cy="6857993"/>
            <a:chOff x="1000100" y="8"/>
            <a:chExt cx="8143900" cy="6857993"/>
          </a:xfrm>
        </p:grpSpPr>
        <p:pic>
          <p:nvPicPr>
            <p:cNvPr id="1029" name="Picture 5" descr="C:\Users\JUJU\Desktop\recreio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000100" y="4286257"/>
              <a:ext cx="3856410" cy="2571744"/>
            </a:xfrm>
            <a:prstGeom prst="rect">
              <a:avLst/>
            </a:prstGeom>
            <a:noFill/>
          </p:spPr>
        </p:pic>
        <p:pic>
          <p:nvPicPr>
            <p:cNvPr id="1027" name="Picture 3" descr="C:\Users\JUJU\Desktop\fotografo mirim.jpg"/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000100" y="1714488"/>
              <a:ext cx="3881878" cy="2571744"/>
            </a:xfrm>
            <a:prstGeom prst="rect">
              <a:avLst/>
            </a:prstGeom>
            <a:noFill/>
          </p:spPr>
        </p:pic>
        <p:pic>
          <p:nvPicPr>
            <p:cNvPr id="1028" name="Picture 4" descr="C:\Users\JUJU\Desktop\escrevendo.jpg"/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10000"/>
            <a:stretch>
              <a:fillRect/>
            </a:stretch>
          </p:blipFill>
          <p:spPr bwMode="auto">
            <a:xfrm>
              <a:off x="4853041" y="4286256"/>
              <a:ext cx="4290959" cy="2571744"/>
            </a:xfrm>
            <a:prstGeom prst="rect">
              <a:avLst/>
            </a:prstGeom>
            <a:noFill/>
          </p:spPr>
        </p:pic>
        <p:pic>
          <p:nvPicPr>
            <p:cNvPr id="1026" name="Picture 2" descr="C:\Users\JUJU\Desktop\livro.jpg"/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57752" y="8"/>
              <a:ext cx="4286248" cy="4286248"/>
            </a:xfrm>
            <a:prstGeom prst="rect">
              <a:avLst/>
            </a:prstGeom>
            <a:noFill/>
          </p:spPr>
        </p:pic>
      </p:grp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465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80000"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000101" y="3214686"/>
            <a:ext cx="3857652" cy="107157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Eixo</a:t>
            </a:r>
            <a:r>
              <a:rPr kumimoji="0" lang="pt-BR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Mídias: Imagens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928662" y="-24"/>
            <a:ext cx="3929089" cy="1714512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Resgate Cultural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empus Sans ITC" pitchFamily="82" charset="0"/>
                <a:ea typeface="+mj-ea"/>
                <a:cs typeface="+mj-cs"/>
              </a:rPr>
              <a:t>Objetivos Específicos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000100" y="5643578"/>
            <a:ext cx="3857652" cy="121442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Eixo</a:t>
            </a:r>
            <a:r>
              <a:rPr kumimoji="0" lang="pt-BR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Recreio: Brincadeiras</a:t>
            </a: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857752" y="3286124"/>
            <a:ext cx="4286248" cy="1000132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Eixo</a:t>
            </a:r>
            <a:r>
              <a:rPr kumimoji="0" lang="pt-BR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Biblioteca: Leitura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4857752" y="5643578"/>
            <a:ext cx="4286280" cy="121442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Eixo</a:t>
            </a:r>
            <a:r>
              <a:rPr kumimoji="0" lang="pt-BR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empus Sans ITC" pitchFamily="82" charset="0"/>
                <a:ea typeface="+mj-ea"/>
                <a:cs typeface="+mj-cs"/>
              </a:rPr>
              <a:t> </a:t>
            </a:r>
            <a:r>
              <a:rPr lang="pt-BR" sz="30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empus Sans ITC" pitchFamily="82" charset="0"/>
                <a:ea typeface="+mj-ea"/>
                <a:cs typeface="+mj-cs"/>
              </a:rPr>
              <a:t>Apoio: Alfabetização</a:t>
            </a:r>
            <a:endParaRPr kumimoji="0" lang="pt-BR" sz="3000" b="1" i="0" u="none" strike="noStrike" kern="1200" cap="none" spc="0" normalizeH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empus Sans ITC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1478</TotalTime>
  <Words>865</Words>
  <Application>Microsoft Macintosh PowerPoint</Application>
  <PresentationFormat>On-screen Show (4:3)</PresentationFormat>
  <Paragraphs>189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Solstício</vt:lpstr>
      <vt:lpstr>Projeto Interdisciplinar resgate cultural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ação de Pibidianos em busca do resgate cultural em uma escola da periferia de Pelotas</dc:title>
  <dc:creator>JUJU</dc:creator>
  <cp:lastModifiedBy>DEMIAM</cp:lastModifiedBy>
  <cp:revision>160</cp:revision>
  <dcterms:created xsi:type="dcterms:W3CDTF">2015-08-15T21:42:20Z</dcterms:created>
  <dcterms:modified xsi:type="dcterms:W3CDTF">2015-09-01T18:00:41Z</dcterms:modified>
</cp:coreProperties>
</file>